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</p:sldMasterIdLst>
  <p:notesMasterIdLst>
    <p:notesMasterId r:id="rId39"/>
  </p:notesMasterIdLst>
  <p:sldIdLst>
    <p:sldId id="443" r:id="rId3"/>
    <p:sldId id="416" r:id="rId4"/>
    <p:sldId id="417" r:id="rId5"/>
    <p:sldId id="461" r:id="rId6"/>
    <p:sldId id="444" r:id="rId7"/>
    <p:sldId id="445" r:id="rId8"/>
    <p:sldId id="446" r:id="rId9"/>
    <p:sldId id="418" r:id="rId10"/>
    <p:sldId id="419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74" r:id="rId22"/>
    <p:sldId id="473" r:id="rId23"/>
    <p:sldId id="459" r:id="rId24"/>
    <p:sldId id="460" r:id="rId25"/>
    <p:sldId id="462" r:id="rId26"/>
    <p:sldId id="463" r:id="rId27"/>
    <p:sldId id="475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40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utura PT Demi" panose="020B0604020202020204" pitchFamily="34" charset="0"/>
      <p:regular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66"/>
    <a:srgbClr val="CC0000"/>
    <a:srgbClr val="FF3300"/>
    <a:srgbClr val="C0C0C0"/>
    <a:srgbClr val="FF000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8" autoAdjust="0"/>
    <p:restoredTop sz="94660"/>
  </p:normalViewPr>
  <p:slideViewPr>
    <p:cSldViewPr>
      <p:cViewPr varScale="1">
        <p:scale>
          <a:sx n="108" d="100"/>
          <a:sy n="108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8653544-811F-499B-818F-DA3329890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2566A11-1272-4167-B56D-185D92B598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D60D20D-A89F-471F-9EE5-A4B2D252080D}" type="datetimeFigureOut">
              <a:rPr lang="ru-RU" altLang="ru-RU"/>
              <a:pPr>
                <a:defRPr/>
              </a:pPr>
              <a:t>16.11.2023</a:t>
            </a:fld>
            <a:endParaRPr lang="ru-RU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AAE2CDD-D6B5-4714-9B9F-A2E0B1B09B5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FAA1A47-A213-459B-B1BE-3FEC202F1B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E3E00B7D-AA10-49F1-827C-6E5E938BE1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E3AC22E7-9933-44CE-A2F9-DDA0C5DB7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2CF7D-2288-46D8-9E9A-5916264280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DF8E825-40AA-40C0-9187-AED967F060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68A427-E936-4AF3-9CFB-BB416470E7E1}" type="slidenum">
              <a:rPr lang="ru-RU" altLang="ru-RU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015D71-D46E-4599-97C3-7D3DFD2FD0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830061-16E9-4ACD-B120-83875219D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Добрый день!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567D4CB-2E87-445A-B36F-7C1E2964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D8252C-B666-4E95-9A5D-26CD44A6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74EC43E-0F2D-4022-BC31-8E649A5B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CA86128-22D8-4F69-92F3-81D4E0C1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2DF124-1C93-4A48-9984-DCD410633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563A2CB-8BD6-447F-88BA-FC8EF0EE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861E5C1-A55A-451E-B58B-78DDE3D6E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ECADAAD-1646-456C-9A91-97A97075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CC91D25-3B36-4E56-8DFB-2EDB2A7F3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9CAA8A4-A5DD-45B0-89F5-2C8B1E8C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A543556-95F6-4218-A435-D853B3CD8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37A31FD-3B1E-46A9-87C3-D0C101A5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11FAB16-E011-474A-B69E-72B45F646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8F37AA0-A263-4CC8-913B-B1B163CA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C46B8EE-7D09-42FE-B0F8-D2729D8412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A84EBAC-D7C6-45AA-961B-A45F43ED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8A0C97-CF99-4F53-90C9-3B934F02E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5D8088A-1573-4FF6-8493-21F92763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C8EC676-1B9A-44E5-ABE8-F385A4D07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F35767E-E953-46F7-948F-41B68AB6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10DB2E-32B7-471C-9D89-09E617C76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69C51A-49A7-48C7-898C-E461A012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F6DFBD-7E1F-4647-B24F-29E23F180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E01768-91BC-407B-A8BD-3672824E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Структура личного кабинета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2909FBC-F2FC-4AD1-B538-BF13B6362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A2DB0B1-538C-40D2-AE9B-85CD31FD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27ED6D9C-46CD-4AB3-B7FF-AAC17C641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15C140EA-0A53-463F-B3B3-4244374FD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456514E0-A974-4E7F-9C2C-B5AC747F1313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852546-19CF-457E-BBE3-96CC58E60E48}" type="slidenum">
              <a:rPr lang="ru-RU" altLang="ru-RU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DB8EAF6E-BEED-4D52-9AFC-9072AA288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E6180AE-857C-4DB9-A76B-9BF9DCC49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B58B0683-F100-405C-A7B2-F477292B0A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F27B33-B1D2-4DEB-BA6B-BD5491BA2DF6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11EF48F4-333D-4115-A36E-6AD0EDC34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4EC68831-070E-401F-A3D0-FC5774D0B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2ADF6667-F90E-43D8-BAAC-EEB346324EA9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7B9C140-3816-4E2C-9C3E-49264FA64C70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12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82121D00-E2AE-41E5-BB4C-10D1FFFFF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01B4EE26-0483-455E-BA80-84B81141F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3C8FEC1-B4CF-408B-A296-662883F60C78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811121-4E6C-44FF-802D-4475FDBADC93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13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AFF7CA44-277E-4DA0-BB1F-551B18D808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88925F6D-9D70-404B-A876-94F563B21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D7221AC6-4938-4EE8-B005-C5DE65101BE8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F2063DA-F97D-4768-B7A4-022F22E69F0E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A0538-97C4-4172-8D94-CD1FE448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FA641-538B-445F-83F8-6EA227424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EEF12-0B39-49DE-9424-53FB2C5E4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9A4B8-2AD4-4B1C-BCEB-35ADDA930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33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DE27AB-5624-4D04-B476-8AA9A2135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4593F-7D13-4B14-9C98-A1C19A063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63A15-2A64-4342-B397-110AB9143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35CC-7407-418C-9ADA-659F24456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6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B0D60-4855-4691-86A2-8558773C4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172D9-DDE0-4F2A-83C7-67A6B4FAD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891F5-0D74-4608-A186-00B0F1360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9720-4E44-48AE-AE5A-445E7638B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37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751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304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306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003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844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02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70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62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29395-2C63-406F-A2E2-7F2A999C7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1817A-BB83-48AE-A202-7B81AA98B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4F7870-0835-49E9-AA85-53FAB629D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4D590-887B-43C8-8DE3-7671166ECE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79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234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15888"/>
            <a:ext cx="2168525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15888"/>
            <a:ext cx="6356350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0228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830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B21E3-95C8-4202-955E-A8337D156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DCF91-A19C-4193-9B33-E26B04800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5777AB-060D-400E-AB7D-2FD6B31EC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E11D2-191B-46B5-8E25-BA2C89560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06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86F09-699C-47EC-80B6-C19F350A7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629B3-5C6C-4B04-8959-2C6E4F34E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48E03-196C-4E8F-BA45-3C77F5348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74C57-4E45-43A8-B213-AF59DB0DC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0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FE8598-4C78-47A4-8256-2DD0C9364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2FCD10-ABC9-4DBA-935F-9A1B9A1AF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56F073-A103-44D3-B0F9-A9DDF2A2D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D8F4C-8593-4724-9BF2-91772873A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2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657629-5378-437D-9968-07B132B4E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ADC95-2DFE-4353-9DCB-8746B395A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1B1AF5-706B-497A-B493-E7331AD1F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C383C-2D09-4282-88F8-84F619F5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60F2E3-E701-4DC8-A3CD-CDAD26E68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F48F84-2735-4F42-9C5B-5BFC22CB9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A6EF6-742F-4063-A6DE-1503C6FF5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61C1-145D-4183-8087-5CF263AA1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57462-B304-4973-A1AB-C5AD2D27A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58430-49A5-40BF-8D9E-B0109E494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68913-3A8B-4201-B3E4-575F5CE46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8EE48-CB17-4621-BA38-883B1A004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6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C66B-C626-41C9-AD87-2BD4250AA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FB2DF-FC52-43AD-B9A2-53A142BC9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30EA5-2B52-4839-9953-A4C42DE4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E1F8B-3496-4569-8233-923CD6700C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5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Рисунок1">
            <a:extLst>
              <a:ext uri="{FF2B5EF4-FFF2-40B4-BE49-F238E27FC236}">
                <a16:creationId xmlns:a16="http://schemas.microsoft.com/office/drawing/2014/main" id="{6745CF83-F2F7-4111-A85F-87CB7D44D1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7DC6CA2-79C9-4145-8D43-26BA94E55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073A7B0-2ECA-41A0-9A0B-14C35EF21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9B106E2-2FB0-4AC4-A35D-DF47536153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0B3639-1146-4B1E-A204-93FEB4CCC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ECABD0-8783-46D6-99F8-742F81AFF5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BAB384BE-ED40-4ABE-84D8-8EB751D603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Layer 2">
            <a:extLst>
              <a:ext uri="{FF2B5EF4-FFF2-40B4-BE49-F238E27FC236}">
                <a16:creationId xmlns:a16="http://schemas.microsoft.com/office/drawing/2014/main" id="{F03A6AE1-13AC-4D78-A26F-2FDF39AF59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2">
            <a:extLst>
              <a:ext uri="{FF2B5EF4-FFF2-40B4-BE49-F238E27FC236}">
                <a16:creationId xmlns:a16="http://schemas.microsoft.com/office/drawing/2014/main" id="{9BE6A367-E0BC-4682-83DE-5686FA138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ECCBBBE3-8CD3-420D-A1A7-FCE041A9F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support@fincontrol8.ru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F0B80A-0B59-478A-A5BB-977D12609AB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2276475"/>
            <a:ext cx="6985000" cy="2447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Краткий обзор программы </a:t>
            </a:r>
            <a:br>
              <a:rPr lang="en-US" altLang="ru-RU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«1С-Финконтроль 8»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5BD04BB1-4E6E-4207-9DE3-E9A1D0D2E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692150"/>
            <a:ext cx="6480175" cy="360363"/>
          </a:xfrm>
          <a:prstGeom prst="rect">
            <a:avLst/>
          </a:prstGeom>
          <a:solidFill>
            <a:srgbClr val="F9E383">
              <a:alpha val="50195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и порядок работы с программой «1С</a:t>
            </a:r>
            <a:r>
              <a:rPr lang="en-US" altLang="ru-RU" sz="1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1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Финконтроль 8»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D27AB66D-A998-47E1-927C-53993085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29225"/>
            <a:ext cx="43926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1500">
              <a:solidFill>
                <a:schemeClr val="accent2"/>
              </a:solidFill>
            </a:endParaRPr>
          </a:p>
        </p:txBody>
      </p:sp>
      <p:pic>
        <p:nvPicPr>
          <p:cNvPr id="4101" name="Рисунок 3">
            <a:extLst>
              <a:ext uri="{FF2B5EF4-FFF2-40B4-BE49-F238E27FC236}">
                <a16:creationId xmlns:a16="http://schemas.microsoft.com/office/drawing/2014/main" id="{0594D70F-7CC7-4295-938D-40E8B49E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254125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0A211559-2C37-407F-BD69-3B4B113C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18435" name="Text Box 6">
            <a:extLst>
              <a:ext uri="{FF2B5EF4-FFF2-40B4-BE49-F238E27FC236}">
                <a16:creationId xmlns:a16="http://schemas.microsoft.com/office/drawing/2014/main" id="{09C887B6-2412-4D2C-8484-D7AF01596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77057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i="1"/>
              <a:t>1С-Финконтроль 8</a:t>
            </a:r>
            <a:r>
              <a:rPr lang="ru-RU" altLang="ru-RU" b="0"/>
              <a:t>. Выгрузка файла обработки.</a:t>
            </a:r>
            <a:br>
              <a:rPr lang="en-US" altLang="ru-RU" b="0"/>
            </a:br>
            <a:endParaRPr lang="en-US" altLang="ru-RU" b="0"/>
          </a:p>
          <a:p>
            <a:pPr>
              <a:buFontTx/>
              <a:buAutoNum type="arabicPeriod"/>
            </a:pPr>
            <a:r>
              <a:rPr lang="ru-RU" altLang="ru-RU" i="1"/>
              <a:t>1С:БГУ</a:t>
            </a:r>
            <a:r>
              <a:rPr lang="ru-RU" altLang="ru-RU" b="0">
                <a:solidFill>
                  <a:srgbClr val="008000"/>
                </a:solidFill>
              </a:rPr>
              <a:t>. </a:t>
            </a:r>
            <a:r>
              <a:rPr lang="ru-RU" altLang="ru-RU" b="0"/>
              <a:t>Запуск обработки и выгрузка данных, необходимых для проверки в формате </a:t>
            </a:r>
            <a:r>
              <a:rPr lang="en-US" altLang="ru-RU" b="0"/>
              <a:t>zip</a:t>
            </a:r>
            <a:r>
              <a:rPr lang="ru-RU" altLang="ru-RU" b="0"/>
              <a:t>-архив.</a:t>
            </a:r>
            <a:br>
              <a:rPr lang="en-US" altLang="ru-RU" b="0"/>
            </a:br>
            <a:endParaRPr lang="en-US" altLang="ru-RU" b="0"/>
          </a:p>
          <a:p>
            <a:pPr>
              <a:buFontTx/>
              <a:buAutoNum type="arabicPeriod"/>
            </a:pPr>
            <a:r>
              <a:rPr lang="ru-RU" altLang="ru-RU" i="1"/>
              <a:t>1С-Финконтроль 8</a:t>
            </a:r>
            <a:r>
              <a:rPr lang="ru-RU" altLang="ru-RU" b="0"/>
              <a:t>. Установка проверяемого периода и загрузка результатов проверок в информационную базу учреждения.</a:t>
            </a:r>
            <a:br>
              <a:rPr lang="en-US" altLang="ru-RU" b="0"/>
            </a:br>
            <a:endParaRPr lang="en-US" altLang="ru-RU" b="0"/>
          </a:p>
          <a:p>
            <a:pPr>
              <a:buFontTx/>
              <a:buAutoNum type="arabicPeriod"/>
            </a:pPr>
            <a:r>
              <a:rPr lang="ru-RU" altLang="ru-RU" i="1"/>
              <a:t>1С-Финконтроль 8</a:t>
            </a:r>
            <a:r>
              <a:rPr lang="ru-RU" altLang="ru-RU" b="0"/>
              <a:t>. Проверка, детализация загруженных данных.</a:t>
            </a:r>
            <a:br>
              <a:rPr lang="en-US" altLang="ru-RU" b="0"/>
            </a:br>
            <a:endParaRPr lang="en-US" altLang="ru-RU" b="0"/>
          </a:p>
          <a:p>
            <a:pPr>
              <a:buFontTx/>
              <a:buAutoNum type="arabicPeriod"/>
            </a:pPr>
            <a:r>
              <a:rPr lang="ru-RU" altLang="ru-RU" i="1"/>
              <a:t>1С-Финконтроль 8</a:t>
            </a:r>
            <a:r>
              <a:rPr lang="ru-RU" altLang="ru-RU" b="0"/>
              <a:t>. Получение результатов анализа для каждого вида проверок.</a:t>
            </a:r>
            <a:br>
              <a:rPr lang="en-US" altLang="ru-RU" b="0"/>
            </a:br>
            <a:endParaRPr lang="en-US" altLang="ru-RU" b="0"/>
          </a:p>
          <a:p>
            <a:pPr>
              <a:buFontTx/>
              <a:buAutoNum type="arabicPeriod"/>
            </a:pPr>
            <a:r>
              <a:rPr lang="ru-RU" altLang="ru-RU" i="1"/>
              <a:t>1С:БГУ</a:t>
            </a:r>
            <a:r>
              <a:rPr lang="ru-RU" altLang="ru-RU" b="0"/>
              <a:t>. В случае обнаружения ошибок – внесение изменений в данные бюджетного учета и повторная выгрузка данных.</a:t>
            </a:r>
          </a:p>
          <a:p>
            <a:endParaRPr lang="ru-RU" altLang="ru-RU" b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D9832452-42C3-4F37-92D1-E3EA7FA6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  <p:sp>
        <p:nvSpPr>
          <p:cNvPr id="18437" name="Нижний колонтитул 3">
            <a:extLst>
              <a:ext uri="{FF2B5EF4-FFF2-40B4-BE49-F238E27FC236}">
                <a16:creationId xmlns:a16="http://schemas.microsoft.com/office/drawing/2014/main" id="{6DDCB776-F653-4AC9-9DF1-185D3E98736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>
            <a:extLst>
              <a:ext uri="{FF2B5EF4-FFF2-40B4-BE49-F238E27FC236}">
                <a16:creationId xmlns:a16="http://schemas.microsoft.com/office/drawing/2014/main" id="{0DD20EBF-04FA-4B79-BCD8-766F07240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9138"/>
            <a:ext cx="6121400" cy="426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11">
            <a:extLst>
              <a:ext uri="{FF2B5EF4-FFF2-40B4-BE49-F238E27FC236}">
                <a16:creationId xmlns:a16="http://schemas.microsoft.com/office/drawing/2014/main" id="{5EB0765C-1E82-4495-9BF2-E7200E53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3495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Text Box 12">
            <a:extLst>
              <a:ext uri="{FF2B5EF4-FFF2-40B4-BE49-F238E27FC236}">
                <a16:creationId xmlns:a16="http://schemas.microsoft.com/office/drawing/2014/main" id="{FC87EA91-586E-46FD-980F-AF680081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180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61" name="Группа 8">
            <a:extLst>
              <a:ext uri="{FF2B5EF4-FFF2-40B4-BE49-F238E27FC236}">
                <a16:creationId xmlns:a16="http://schemas.microsoft.com/office/drawing/2014/main" id="{1F3D00E7-C8E2-4806-88AC-13C8B5872886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196975"/>
            <a:ext cx="7559675" cy="719138"/>
            <a:chOff x="3837" y="0"/>
            <a:chExt cx="7850505" cy="1225518"/>
          </a:xfrm>
        </p:grpSpPr>
        <p:sp>
          <p:nvSpPr>
            <p:cNvPr id="19468" name="Скругленный прямоугольник 14">
              <a:extLst>
                <a:ext uri="{FF2B5EF4-FFF2-40B4-BE49-F238E27FC236}">
                  <a16:creationId xmlns:a16="http://schemas.microsoft.com/office/drawing/2014/main" id="{7A8C9E90-996E-470B-B091-47C15B534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4015F903-5108-4575-9E83-429A773E7FC0}"/>
                </a:ext>
              </a:extLst>
            </p:cNvPr>
            <p:cNvSpPr/>
            <p:nvPr/>
          </p:nvSpPr>
          <p:spPr>
            <a:xfrm>
              <a:off x="41755" y="35170"/>
              <a:ext cx="7774671" cy="115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3048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92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764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36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08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480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052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24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dirty="0">
                  <a:cs typeface="Arial" panose="020B0604020202020204" pitchFamily="34" charset="0"/>
                </a:rPr>
                <a:t>Установка проверяемого периода и выгрузка файла обработки</a:t>
              </a:r>
              <a:r>
                <a:rPr lang="ru-RU" altLang="ru-RU" sz="1400" b="0" dirty="0"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b="0" dirty="0">
                  <a:cs typeface="Arial" panose="020B0604020202020204" pitchFamily="34" charset="0"/>
                </a:rPr>
                <a:t>(1С-Финконтроль 8. Выгрузка данных (</a:t>
              </a:r>
              <a:r>
                <a:rPr lang="en-US" altLang="ru-RU" sz="1400" b="0" dirty="0">
                  <a:cs typeface="Arial" panose="020B0604020202020204" pitchFamily="34" charset="0"/>
                </a:rPr>
                <a:t>&lt;</a:t>
              </a:r>
              <a:r>
                <a:rPr lang="ru-RU" altLang="ru-RU" sz="1400" b="0" i="1" dirty="0">
                  <a:cs typeface="Arial" panose="020B0604020202020204" pitchFamily="34" charset="0"/>
                </a:rPr>
                <a:t>версия 1С:БГУ</a:t>
              </a:r>
              <a:r>
                <a:rPr lang="en-US" altLang="ru-RU" sz="1400" b="0" dirty="0">
                  <a:cs typeface="Arial" panose="020B0604020202020204" pitchFamily="34" charset="0"/>
                </a:rPr>
                <a:t>&gt;</a:t>
              </a:r>
              <a:r>
                <a:rPr lang="ru-RU" altLang="ru-RU" sz="1400" b="0" dirty="0">
                  <a:cs typeface="Arial" panose="020B0604020202020204" pitchFamily="34" charset="0"/>
                </a:rPr>
                <a:t>) (&lt;</a:t>
              </a:r>
              <a:r>
                <a:rPr lang="ru-RU" altLang="ru-RU" sz="1400" b="0" i="1" dirty="0">
                  <a:cs typeface="Arial" panose="020B0604020202020204" pitchFamily="34" charset="0"/>
                </a:rPr>
                <a:t>версия обработки</a:t>
              </a:r>
              <a:r>
                <a:rPr lang="en-US" altLang="ru-RU" sz="1400" b="0" i="1" dirty="0">
                  <a:cs typeface="Arial" panose="020B0604020202020204" pitchFamily="34" charset="0"/>
                </a:rPr>
                <a:t>&gt;</a:t>
              </a:r>
              <a:r>
                <a:rPr lang="ru-RU" altLang="ru-RU" sz="1400" b="0" dirty="0">
                  <a:cs typeface="Arial" panose="020B0604020202020204" pitchFamily="34" charset="0"/>
                </a:rPr>
                <a:t>)</a:t>
              </a:r>
              <a:r>
                <a:rPr lang="ru-RU" altLang="ru-RU" sz="1400" b="0" i="1" dirty="0">
                  <a:cs typeface="Arial" panose="020B0604020202020204" pitchFamily="34" charset="0"/>
                </a:rPr>
                <a:t>.</a:t>
              </a:r>
              <a:r>
                <a:rPr lang="en-US" altLang="ru-RU" sz="1400" b="0" dirty="0" err="1">
                  <a:cs typeface="Arial" panose="020B0604020202020204" pitchFamily="34" charset="0"/>
                </a:rPr>
                <a:t>epf</a:t>
              </a:r>
              <a:r>
                <a:rPr lang="ru-RU" altLang="ru-RU" sz="1400" b="0" dirty="0">
                  <a:cs typeface="Arial" panose="020B0604020202020204" pitchFamily="34" charset="0"/>
                </a:rPr>
                <a:t>).</a:t>
              </a:r>
              <a:endParaRPr lang="en-US" altLang="ru-RU" sz="1400" b="0" dirty="0">
                <a:cs typeface="Arial" panose="020B0604020202020204" pitchFamily="34" charset="0"/>
              </a:endParaRPr>
            </a:p>
          </p:txBody>
        </p:sp>
      </p:grpSp>
      <p:sp>
        <p:nvSpPr>
          <p:cNvPr id="19462" name="Нижний колонтитул 3">
            <a:extLst>
              <a:ext uri="{FF2B5EF4-FFF2-40B4-BE49-F238E27FC236}">
                <a16:creationId xmlns:a16="http://schemas.microsoft.com/office/drawing/2014/main" id="{026651E8-E150-4D70-B2A4-887CD77917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id="{8DD40A46-0C10-45F3-AC1D-E49F2037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7163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464" name="AutoShape 14">
            <a:extLst>
              <a:ext uri="{FF2B5EF4-FFF2-40B4-BE49-F238E27FC236}">
                <a16:creationId xmlns:a16="http://schemas.microsoft.com/office/drawing/2014/main" id="{DB156F60-F80D-48E0-8F2D-CF370690B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205038"/>
            <a:ext cx="2232025" cy="5762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5" name="AutoShape 15">
            <a:extLst>
              <a:ext uri="{FF2B5EF4-FFF2-40B4-BE49-F238E27FC236}">
                <a16:creationId xmlns:a16="http://schemas.microsoft.com/office/drawing/2014/main" id="{F93873DE-9EF5-4183-9197-476EE8F9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644900"/>
            <a:ext cx="2232025" cy="5762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6" name="AutoShape 16">
            <a:extLst>
              <a:ext uri="{FF2B5EF4-FFF2-40B4-BE49-F238E27FC236}">
                <a16:creationId xmlns:a16="http://schemas.microsoft.com/office/drawing/2014/main" id="{5CCA6E6C-4DAA-460D-9E82-450638B1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141663"/>
            <a:ext cx="3743325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9467" name="Rectangle 2">
            <a:extLst>
              <a:ext uri="{FF2B5EF4-FFF2-40B4-BE49-F238E27FC236}">
                <a16:creationId xmlns:a16="http://schemas.microsoft.com/office/drawing/2014/main" id="{4D0EB9F2-276C-48D9-8862-54CF35BA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8">
            <a:extLst>
              <a:ext uri="{FF2B5EF4-FFF2-40B4-BE49-F238E27FC236}">
                <a16:creationId xmlns:a16="http://schemas.microsoft.com/office/drawing/2014/main" id="{149FDA8A-054E-4BA6-8A82-5E46DB6C7F46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268413"/>
            <a:ext cx="7848600" cy="1582737"/>
            <a:chOff x="3837" y="0"/>
            <a:chExt cx="7850505" cy="1225518"/>
          </a:xfrm>
        </p:grpSpPr>
        <p:sp>
          <p:nvSpPr>
            <p:cNvPr id="21510" name="Скругленный прямоугольник 14">
              <a:extLst>
                <a:ext uri="{FF2B5EF4-FFF2-40B4-BE49-F238E27FC236}">
                  <a16:creationId xmlns:a16="http://schemas.microsoft.com/office/drawing/2014/main" id="{20AED73E-8F9D-4EF1-9DD8-DCD775A20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E2C65766-8BE1-4402-B940-6EA079A190EF}"/>
                </a:ext>
              </a:extLst>
            </p:cNvPr>
            <p:cNvSpPr/>
            <p:nvPr/>
          </p:nvSpPr>
          <p:spPr>
            <a:xfrm>
              <a:off x="41946" y="35647"/>
              <a:ext cx="7774287" cy="1154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3048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92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764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36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08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480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052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24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400" dirty="0"/>
                <a:t>Открытие обработки в программе-источнике и сохранение файла данных в </a:t>
              </a:r>
            </a:p>
            <a:p>
              <a:pPr>
                <a:defRPr/>
              </a:pPr>
              <a:r>
                <a:rPr lang="ru-RU" altLang="ru-RU" sz="1400" dirty="0"/>
                <a:t>формате </a:t>
              </a:r>
              <a:r>
                <a:rPr lang="en-US" altLang="ru-RU" sz="1400" dirty="0"/>
                <a:t>zip</a:t>
              </a:r>
              <a:r>
                <a:rPr lang="ru-RU" altLang="ru-RU" sz="1400" dirty="0"/>
                <a:t> архива:</a:t>
              </a:r>
            </a:p>
            <a:p>
              <a:pPr>
                <a:defRPr/>
              </a:pPr>
              <a:endParaRPr lang="ru-RU" altLang="ru-RU" sz="1400" dirty="0"/>
            </a:p>
            <a:p>
              <a:pPr>
                <a:defRPr/>
              </a:pPr>
              <a:r>
                <a:rPr lang="ru-RU" altLang="ru-RU" sz="1400" b="0" dirty="0"/>
                <a:t>- выбор вида выгружаемого анализа;</a:t>
              </a:r>
            </a:p>
            <a:p>
              <a:pPr>
                <a:defRPr/>
              </a:pPr>
              <a:r>
                <a:rPr lang="ru-RU" altLang="ru-RU" sz="1400" b="0" dirty="0"/>
                <a:t>- выбор учреждения;</a:t>
              </a:r>
            </a:p>
            <a:p>
              <a:pPr>
                <a:defRPr/>
              </a:pPr>
              <a:r>
                <a:rPr lang="ru-RU" altLang="ru-RU" sz="1400" b="0" dirty="0"/>
                <a:t>- выбор проверяемого периода;</a:t>
              </a:r>
            </a:p>
            <a:p>
              <a:pPr>
                <a:defRPr/>
              </a:pPr>
              <a:r>
                <a:rPr lang="ru-RU" altLang="ru-RU" sz="1400" b="0" dirty="0"/>
                <a:t>- выбор ИФО (если используется);</a:t>
              </a:r>
            </a:p>
            <a:p>
              <a:pPr>
                <a:defRPr/>
              </a:pPr>
              <a:r>
                <a:rPr lang="ru-RU" altLang="ru-RU" sz="1400" b="0" dirty="0"/>
                <a:t>- выбор анализируемых форм отчетности.</a:t>
              </a:r>
              <a:endParaRPr lang="en-US" altLang="ru-RU" sz="1400" b="0" dirty="0"/>
            </a:p>
          </p:txBody>
        </p:sp>
      </p:grpSp>
      <p:pic>
        <p:nvPicPr>
          <p:cNvPr id="21507" name="Picture 8">
            <a:extLst>
              <a:ext uri="{FF2B5EF4-FFF2-40B4-BE49-F238E27FC236}">
                <a16:creationId xmlns:a16="http://schemas.microsoft.com/office/drawing/2014/main" id="{8B986C9A-29EA-487F-BC9A-BC2B8C16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5832475" cy="336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Нижний колонтитул 3">
            <a:extLst>
              <a:ext uri="{FF2B5EF4-FFF2-40B4-BE49-F238E27FC236}">
                <a16:creationId xmlns:a16="http://schemas.microsoft.com/office/drawing/2014/main" id="{E1068CB7-20D9-4FC0-AB01-36B2A687494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4B18D262-2206-4E5A-BBE4-D46EB4CC6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8">
            <a:extLst>
              <a:ext uri="{FF2B5EF4-FFF2-40B4-BE49-F238E27FC236}">
                <a16:creationId xmlns:a16="http://schemas.microsoft.com/office/drawing/2014/main" id="{F0B0AACF-DF58-4D68-ACC7-2B3A60CBC154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981075"/>
            <a:ext cx="7632700" cy="719138"/>
            <a:chOff x="3837" y="0"/>
            <a:chExt cx="7850505" cy="1225518"/>
          </a:xfrm>
        </p:grpSpPr>
        <p:sp>
          <p:nvSpPr>
            <p:cNvPr id="23558" name="Скругленный прямоугольник 14">
              <a:extLst>
                <a:ext uri="{FF2B5EF4-FFF2-40B4-BE49-F238E27FC236}">
                  <a16:creationId xmlns:a16="http://schemas.microsoft.com/office/drawing/2014/main" id="{AF4FB146-5ACD-4621-ADCB-D3C78A68C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8C09FAAD-26D7-44B3-9FDA-910E1B195ADA}"/>
                </a:ext>
              </a:extLst>
            </p:cNvPr>
            <p:cNvSpPr/>
            <p:nvPr/>
          </p:nvSpPr>
          <p:spPr>
            <a:xfrm>
              <a:off x="41391" y="35170"/>
              <a:ext cx="7775396" cy="115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3048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92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764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36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08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480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052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24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dirty="0"/>
                <a:t>Загрузка результатов проверок (выбор файла, проверка структуры файла)</a:t>
              </a:r>
              <a:endParaRPr lang="en-US" altLang="ru-RU" sz="1400" b="0" dirty="0">
                <a:latin typeface="Futura PT Demi" pitchFamily="34" charset="0"/>
                <a:cs typeface="Futura PT Demi" pitchFamily="34" charset="0"/>
              </a:endParaRPr>
            </a:p>
          </p:txBody>
        </p:sp>
      </p:grpSp>
      <p:pic>
        <p:nvPicPr>
          <p:cNvPr id="23555" name="Picture 9">
            <a:extLst>
              <a:ext uri="{FF2B5EF4-FFF2-40B4-BE49-F238E27FC236}">
                <a16:creationId xmlns:a16="http://schemas.microsoft.com/office/drawing/2014/main" id="{2D1DE2AC-55FA-4DFA-B40C-34B8CB0C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5184775" cy="48085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Нижний колонтитул 3">
            <a:extLst>
              <a:ext uri="{FF2B5EF4-FFF2-40B4-BE49-F238E27FC236}">
                <a16:creationId xmlns:a16="http://schemas.microsoft.com/office/drawing/2014/main" id="{C37D25B7-2351-4A44-ABC2-0810A61ABA8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D49932F7-8696-4245-9CF4-2E53E6DCC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2">
            <a:extLst>
              <a:ext uri="{FF2B5EF4-FFF2-40B4-BE49-F238E27FC236}">
                <a16:creationId xmlns:a16="http://schemas.microsoft.com/office/drawing/2014/main" id="{DB454C9F-750E-4E2E-8377-62097CE59303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989138"/>
            <a:ext cx="6121400" cy="3959225"/>
            <a:chOff x="801" y="8694"/>
            <a:chExt cx="10063" cy="6985"/>
          </a:xfrm>
        </p:grpSpPr>
        <p:pic>
          <p:nvPicPr>
            <p:cNvPr id="25609" name="Picture 23">
              <a:extLst>
                <a:ext uri="{FF2B5EF4-FFF2-40B4-BE49-F238E27FC236}">
                  <a16:creationId xmlns:a16="http://schemas.microsoft.com/office/drawing/2014/main" id="{8E5CB038-4DA6-43AD-96A1-3407D0112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8694"/>
              <a:ext cx="9343" cy="470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24">
              <a:extLst>
                <a:ext uri="{FF2B5EF4-FFF2-40B4-BE49-F238E27FC236}">
                  <a16:creationId xmlns:a16="http://schemas.microsoft.com/office/drawing/2014/main" id="{B70AC750-ED65-4BE7-B7A1-7BD37AA85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" y="11394"/>
              <a:ext cx="9343" cy="428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603" name="Picture 25">
            <a:extLst>
              <a:ext uri="{FF2B5EF4-FFF2-40B4-BE49-F238E27FC236}">
                <a16:creationId xmlns:a16="http://schemas.microsoft.com/office/drawing/2014/main" id="{555BE47B-CE45-4701-988D-ED10799F4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2881312" cy="170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4" name="Группа 8">
            <a:extLst>
              <a:ext uri="{FF2B5EF4-FFF2-40B4-BE49-F238E27FC236}">
                <a16:creationId xmlns:a16="http://schemas.microsoft.com/office/drawing/2014/main" id="{1812E7D7-EB2B-484F-A82C-98D223E5606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96975"/>
            <a:ext cx="7921625" cy="719138"/>
            <a:chOff x="3837" y="0"/>
            <a:chExt cx="7850505" cy="1225518"/>
          </a:xfrm>
        </p:grpSpPr>
        <p:sp>
          <p:nvSpPr>
            <p:cNvPr id="25607" name="Скругленный прямоугольник 14">
              <a:extLst>
                <a:ext uri="{FF2B5EF4-FFF2-40B4-BE49-F238E27FC236}">
                  <a16:creationId xmlns:a16="http://schemas.microsoft.com/office/drawing/2014/main" id="{71D3E05F-1945-4E33-ABE9-9694E617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9ADFCA5F-BABA-4BDD-8BFA-6CB8180859D8}"/>
                </a:ext>
              </a:extLst>
            </p:cNvPr>
            <p:cNvSpPr/>
            <p:nvPr/>
          </p:nvSpPr>
          <p:spPr>
            <a:xfrm>
              <a:off x="41595" y="35170"/>
              <a:ext cx="7774989" cy="11551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3048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92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764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36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08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480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052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24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dirty="0"/>
                <a:t>Загрузка результатов проверок (выбор загружаемых данных)</a:t>
              </a:r>
              <a:endParaRPr lang="en-US" altLang="ru-RU" sz="1400" b="0" dirty="0">
                <a:latin typeface="Futura PT Demi" pitchFamily="34" charset="0"/>
                <a:cs typeface="Futura PT Demi" pitchFamily="34" charset="0"/>
              </a:endParaRPr>
            </a:p>
          </p:txBody>
        </p:sp>
      </p:grpSp>
      <p:sp>
        <p:nvSpPr>
          <p:cNvPr id="25605" name="Нижний колонтитул 3">
            <a:extLst>
              <a:ext uri="{FF2B5EF4-FFF2-40B4-BE49-F238E27FC236}">
                <a16:creationId xmlns:a16="http://schemas.microsoft.com/office/drawing/2014/main" id="{9D68BC40-9418-4BB3-A875-F7342A5FFF8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263353F6-F36F-4FF0-A42E-4B3CC83AF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8">
            <a:extLst>
              <a:ext uri="{FF2B5EF4-FFF2-40B4-BE49-F238E27FC236}">
                <a16:creationId xmlns:a16="http://schemas.microsoft.com/office/drawing/2014/main" id="{3C650B50-6722-4D22-82A6-6E6F2A5FEE5F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125538"/>
            <a:ext cx="6838950" cy="719137"/>
            <a:chOff x="3837" y="0"/>
            <a:chExt cx="7850505" cy="1225518"/>
          </a:xfrm>
        </p:grpSpPr>
        <p:sp>
          <p:nvSpPr>
            <p:cNvPr id="26630" name="Скругленный прямоугольник 14">
              <a:extLst>
                <a:ext uri="{FF2B5EF4-FFF2-40B4-BE49-F238E27FC236}">
                  <a16:creationId xmlns:a16="http://schemas.microsoft.com/office/drawing/2014/main" id="{C612FFE9-9229-48DF-B86B-E3FA4F33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43EDD25B-CE13-4768-8DF3-919F40877FB3}"/>
                </a:ext>
              </a:extLst>
            </p:cNvPr>
            <p:cNvSpPr/>
            <p:nvPr/>
          </p:nvSpPr>
          <p:spPr>
            <a:xfrm>
              <a:off x="42105" y="35169"/>
              <a:ext cx="7773968" cy="1155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3048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620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192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764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33600" indent="-3048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908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480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052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62400" indent="-3048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dirty="0"/>
                <a:t>Проверка, детализация данных</a:t>
              </a:r>
              <a:endParaRPr lang="en-US" altLang="ru-RU" sz="1400" dirty="0"/>
            </a:p>
          </p:txBody>
        </p:sp>
      </p:grpSp>
      <p:pic>
        <p:nvPicPr>
          <p:cNvPr id="26627" name="Picture 8">
            <a:extLst>
              <a:ext uri="{FF2B5EF4-FFF2-40B4-BE49-F238E27FC236}">
                <a16:creationId xmlns:a16="http://schemas.microsoft.com/office/drawing/2014/main" id="{06196FC9-87FD-4686-A126-F133D81AD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127875" cy="447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Нижний колонтитул 3">
            <a:extLst>
              <a:ext uri="{FF2B5EF4-FFF2-40B4-BE49-F238E27FC236}">
                <a16:creationId xmlns:a16="http://schemas.microsoft.com/office/drawing/2014/main" id="{1A35FF2E-FD06-49F4-93FD-1AD516DB485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F4C2CE8-E632-47CA-B64F-C81904C80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5">
            <a:extLst>
              <a:ext uri="{FF2B5EF4-FFF2-40B4-BE49-F238E27FC236}">
                <a16:creationId xmlns:a16="http://schemas.microsoft.com/office/drawing/2014/main" id="{D4801282-D531-4C73-B389-97F0ACA5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423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u="sng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расходов.</a:t>
            </a:r>
          </a:p>
        </p:txBody>
      </p:sp>
      <p:sp>
        <p:nvSpPr>
          <p:cNvPr id="28675" name="Нижний колонтитул 3">
            <a:extLst>
              <a:ext uri="{FF2B5EF4-FFF2-40B4-BE49-F238E27FC236}">
                <a16:creationId xmlns:a16="http://schemas.microsoft.com/office/drawing/2014/main" id="{28F14222-CE6D-4DDA-A935-60930C1ADD1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13">
            <a:extLst>
              <a:ext uri="{FF2B5EF4-FFF2-40B4-BE49-F238E27FC236}">
                <a16:creationId xmlns:a16="http://schemas.microsoft.com/office/drawing/2014/main" id="{6A7B5CA6-0E69-47EC-8092-70ECBB4E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7489825" cy="387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14">
            <a:extLst>
              <a:ext uri="{FF2B5EF4-FFF2-40B4-BE49-F238E27FC236}">
                <a16:creationId xmlns:a16="http://schemas.microsoft.com/office/drawing/2014/main" id="{E7F3CB6E-B11F-4897-A48D-4B69D363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13100"/>
            <a:ext cx="7092950" cy="301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Скругленный прямоугольник 1">
            <a:extLst>
              <a:ext uri="{FF2B5EF4-FFF2-40B4-BE49-F238E27FC236}">
                <a16:creationId xmlns:a16="http://schemas.microsoft.com/office/drawing/2014/main" id="{C9A8A44D-DD23-46DA-9DE3-A50EC22EA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076700"/>
            <a:ext cx="2232025" cy="2016125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2AB55CA3-937E-47B1-BF9B-68CD560AC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</p:spTree>
  </p:cSld>
  <p:clrMapOvr>
    <a:masterClrMapping/>
  </p:clrMapOvr>
  <p:transition advTm="3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5">
            <a:extLst>
              <a:ext uri="{FF2B5EF4-FFF2-40B4-BE49-F238E27FC236}">
                <a16:creationId xmlns:a16="http://schemas.microsoft.com/office/drawing/2014/main" id="{E16C6A28-D604-4766-9D5D-D33BF777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8321675" cy="35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7" name="Скругленный прямоугольник 27">
            <a:extLst>
              <a:ext uri="{FF2B5EF4-FFF2-40B4-BE49-F238E27FC236}">
                <a16:creationId xmlns:a16="http://schemas.microsoft.com/office/drawing/2014/main" id="{340AA866-21B2-4CD6-80DD-CD3B4630B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084763"/>
            <a:ext cx="3382963" cy="865187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9505B02-9FA6-4355-8B78-9B893D6CF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  <p:sp>
        <p:nvSpPr>
          <p:cNvPr id="29701" name="Нижний колонтитул 3">
            <a:extLst>
              <a:ext uri="{FF2B5EF4-FFF2-40B4-BE49-F238E27FC236}">
                <a16:creationId xmlns:a16="http://schemas.microsoft.com/office/drawing/2014/main" id="{2BAD7765-A805-4CAF-B516-4DF7F1E3AE5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2" name="Группа 8">
            <a:extLst>
              <a:ext uri="{FF2B5EF4-FFF2-40B4-BE49-F238E27FC236}">
                <a16:creationId xmlns:a16="http://schemas.microsoft.com/office/drawing/2014/main" id="{E1AD97F3-74C7-45D6-8446-DA47FA5B455B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16113"/>
            <a:ext cx="8280400" cy="504825"/>
            <a:chOff x="3837" y="0"/>
            <a:chExt cx="7850505" cy="1225518"/>
          </a:xfrm>
        </p:grpSpPr>
        <p:sp>
          <p:nvSpPr>
            <p:cNvPr id="20" name="Скругленный прямоугольник 14">
              <a:extLst>
                <a:ext uri="{FF2B5EF4-FFF2-40B4-BE49-F238E27FC236}">
                  <a16:creationId xmlns:a16="http://schemas.microsoft.com/office/drawing/2014/main" id="{5F2F9FFD-6179-4B0B-AAFA-4ED327AABA6C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D2014953-BAE2-418F-9688-6ED229877FC9}"/>
                </a:ext>
              </a:extLst>
            </p:cNvPr>
            <p:cNvSpPr/>
            <p:nvPr/>
          </p:nvSpPr>
          <p:spPr>
            <a:xfrm>
              <a:off x="42969" y="196544"/>
              <a:ext cx="7772241" cy="8516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ru-RU" altLang="ru-RU" sz="1400" b="0" dirty="0"/>
                <a:t>Анализируется ежедневное движение по счетам 201.34 и 210.03 в разрезе КБК, КОСГУ (КЭК).</a:t>
              </a:r>
            </a:p>
          </p:txBody>
        </p:sp>
      </p:grpSp>
      <p:sp>
        <p:nvSpPr>
          <p:cNvPr id="29703" name="Text Box 13">
            <a:extLst>
              <a:ext uri="{FF2B5EF4-FFF2-40B4-BE49-F238E27FC236}">
                <a16:creationId xmlns:a16="http://schemas.microsoft.com/office/drawing/2014/main" id="{03CEC1AA-44E8-4920-8A11-025AAF19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799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u="sng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наличных денежных средств.</a:t>
            </a:r>
            <a:endParaRPr lang="ru-RU" altLang="ru-RU" sz="1400" i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>
            <a:extLst>
              <a:ext uri="{FF2B5EF4-FFF2-40B4-BE49-F238E27FC236}">
                <a16:creationId xmlns:a16="http://schemas.microsoft.com/office/drawing/2014/main" id="{C925BF5D-2D5F-457F-8324-9E68D3D64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229225"/>
            <a:ext cx="7634287" cy="935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3" name="Скругленный прямоугольник 27">
            <a:extLst>
              <a:ext uri="{FF2B5EF4-FFF2-40B4-BE49-F238E27FC236}">
                <a16:creationId xmlns:a16="http://schemas.microsoft.com/office/drawing/2014/main" id="{95F82E65-9FC9-4668-95C9-2BC158072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5661025"/>
            <a:ext cx="3313113" cy="51911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pic>
        <p:nvPicPr>
          <p:cNvPr id="30724" name="Picture 10">
            <a:extLst>
              <a:ext uri="{FF2B5EF4-FFF2-40B4-BE49-F238E27FC236}">
                <a16:creationId xmlns:a16="http://schemas.microsoft.com/office/drawing/2014/main" id="{25E58AAC-0E5B-4655-A31B-8CCA6D12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89363"/>
            <a:ext cx="7272338" cy="102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1" name="Скругленный прямоугольник 27">
            <a:extLst>
              <a:ext uri="{FF2B5EF4-FFF2-40B4-BE49-F238E27FC236}">
                <a16:creationId xmlns:a16="http://schemas.microsoft.com/office/drawing/2014/main" id="{86AF4215-4AAF-4579-B176-53015E8D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149725"/>
            <a:ext cx="936625" cy="576263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pic>
        <p:nvPicPr>
          <p:cNvPr id="30726" name="Picture 9">
            <a:extLst>
              <a:ext uri="{FF2B5EF4-FFF2-40B4-BE49-F238E27FC236}">
                <a16:creationId xmlns:a16="http://schemas.microsoft.com/office/drawing/2014/main" id="{28EA90D5-BED5-4F60-9B80-A60ABD7C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626225" cy="175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Скругленный прямоугольник 27">
            <a:extLst>
              <a:ext uri="{FF2B5EF4-FFF2-40B4-BE49-F238E27FC236}">
                <a16:creationId xmlns:a16="http://schemas.microsoft.com/office/drawing/2014/main" id="{4EB94AB8-ED81-4C0B-A91F-160A6B5D1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781300"/>
            <a:ext cx="720725" cy="6223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grpSp>
        <p:nvGrpSpPr>
          <p:cNvPr id="30728" name="Группа 8">
            <a:extLst>
              <a:ext uri="{FF2B5EF4-FFF2-40B4-BE49-F238E27FC236}">
                <a16:creationId xmlns:a16="http://schemas.microsoft.com/office/drawing/2014/main" id="{74F3A8F5-BF41-44BD-821B-64676A3577A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700213"/>
            <a:ext cx="2879725" cy="414337"/>
            <a:chOff x="3837" y="0"/>
            <a:chExt cx="7850505" cy="1225518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579EBC21-7835-4277-9A4A-3AECA9DE5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BBE0E3"/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9" name="Скругленный прямоугольник 4">
              <a:extLst>
                <a:ext uri="{FF2B5EF4-FFF2-40B4-BE49-F238E27FC236}">
                  <a16:creationId xmlns:a16="http://schemas.microsoft.com/office/drawing/2014/main" id="{1523C1A7-67E9-4D7B-A641-7918CA112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9" y="34201"/>
              <a:ext cx="7781261" cy="1157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Наличие отрицательных остатков</a:t>
              </a:r>
              <a:endParaRPr lang="en-US" altLang="ru-RU" sz="1200" b="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29" name="Группа 8">
            <a:extLst>
              <a:ext uri="{FF2B5EF4-FFF2-40B4-BE49-F238E27FC236}">
                <a16:creationId xmlns:a16="http://schemas.microsoft.com/office/drawing/2014/main" id="{B3E59AA1-1E3B-4CF4-B46D-F8B932F0959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716338"/>
            <a:ext cx="2879725" cy="341312"/>
            <a:chOff x="3837" y="0"/>
            <a:chExt cx="7850505" cy="1225518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D98E6960-198F-497E-9C3B-4C510C217E19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737" name="Скругленный прямоугольник 4">
              <a:extLst>
                <a:ext uri="{FF2B5EF4-FFF2-40B4-BE49-F238E27FC236}">
                  <a16:creationId xmlns:a16="http://schemas.microsoft.com/office/drawing/2014/main" id="{D0D8E123-EB99-4421-9384-A8ED64A87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9" y="34201"/>
              <a:ext cx="7781261" cy="1157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Некорректная амортизация</a:t>
              </a:r>
              <a:endParaRPr lang="en-US" altLang="ru-RU" sz="1200" b="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30" name="Группа 8">
            <a:extLst>
              <a:ext uri="{FF2B5EF4-FFF2-40B4-BE49-F238E27FC236}">
                <a16:creationId xmlns:a16="http://schemas.microsoft.com/office/drawing/2014/main" id="{36D88DFE-1FFA-430C-B8CD-668FFB50C24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941888"/>
            <a:ext cx="4535488" cy="341312"/>
            <a:chOff x="3837" y="0"/>
            <a:chExt cx="7850505" cy="1225518"/>
          </a:xfrm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61F46EA9-35F2-4D3E-9EF1-C0473329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35" name="Скругленный прямоугольник 4">
              <a:extLst>
                <a:ext uri="{FF2B5EF4-FFF2-40B4-BE49-F238E27FC236}">
                  <a16:creationId xmlns:a16="http://schemas.microsoft.com/office/drawing/2014/main" id="{BDE819B5-6B67-4E43-8237-5030C69AD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8" y="34201"/>
              <a:ext cx="7779064" cy="115711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Анализ особо ценного имущества (только для БУ и АУ)</a:t>
              </a:r>
              <a:endParaRPr lang="en-US" altLang="ru-RU" sz="1200" b="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31" name="Rectangle 2">
            <a:extLst>
              <a:ext uri="{FF2B5EF4-FFF2-40B4-BE49-F238E27FC236}">
                <a16:creationId xmlns:a16="http://schemas.microsoft.com/office/drawing/2014/main" id="{E8C75ECB-8905-4A7F-9CEB-7D19EA3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  <p:sp>
        <p:nvSpPr>
          <p:cNvPr id="30732" name="Text Box 13">
            <a:extLst>
              <a:ext uri="{FF2B5EF4-FFF2-40B4-BE49-F238E27FC236}">
                <a16:creationId xmlns:a16="http://schemas.microsoft.com/office/drawing/2014/main" id="{3A99F48A-EADD-40AF-ACBF-B3962BAF1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799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u="sng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нефинансовых активов</a:t>
            </a:r>
            <a:endParaRPr lang="ru-RU" altLang="ru-RU" sz="1400" i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3" name="Нижний колонтитул 3">
            <a:extLst>
              <a:ext uri="{FF2B5EF4-FFF2-40B4-BE49-F238E27FC236}">
                <a16:creationId xmlns:a16="http://schemas.microsoft.com/office/drawing/2014/main" id="{9E72F9C5-C381-4B00-99C7-204DF5A158E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EC0626-1EF8-41D1-9397-1F84474A7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  <p:sp>
        <p:nvSpPr>
          <p:cNvPr id="31747" name="Text Box 13">
            <a:extLst>
              <a:ext uri="{FF2B5EF4-FFF2-40B4-BE49-F238E27FC236}">
                <a16:creationId xmlns:a16="http://schemas.microsoft.com/office/drawing/2014/main" id="{5434F961-303C-4F92-9C2A-3A3901E0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12875"/>
            <a:ext cx="799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u="sng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субсчетов</a:t>
            </a:r>
            <a:endParaRPr lang="ru-RU" altLang="ru-RU" sz="1400" i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Нижний колонтитул 3">
            <a:extLst>
              <a:ext uri="{FF2B5EF4-FFF2-40B4-BE49-F238E27FC236}">
                <a16:creationId xmlns:a16="http://schemas.microsoft.com/office/drawing/2014/main" id="{9110908C-0146-4AEF-9644-A36262E18E5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749" name="Группа 8">
            <a:extLst>
              <a:ext uri="{FF2B5EF4-FFF2-40B4-BE49-F238E27FC236}">
                <a16:creationId xmlns:a16="http://schemas.microsoft.com/office/drawing/2014/main" id="{7E8C363F-4C09-411D-9F25-08EC3BC8D042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060575"/>
            <a:ext cx="8569325" cy="1008063"/>
            <a:chOff x="3837" y="0"/>
            <a:chExt cx="7850505" cy="1225518"/>
          </a:xfrm>
        </p:grpSpPr>
        <p:sp>
          <p:nvSpPr>
            <p:cNvPr id="20" name="Скругленный прямоугольник 14">
              <a:extLst>
                <a:ext uri="{FF2B5EF4-FFF2-40B4-BE49-F238E27FC236}">
                  <a16:creationId xmlns:a16="http://schemas.microsoft.com/office/drawing/2014/main" id="{BB722B61-77AB-4510-A711-C8E7F35117FA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3A245550-A68A-4904-9716-28B4F076A286}"/>
                </a:ext>
              </a:extLst>
            </p:cNvPr>
            <p:cNvSpPr/>
            <p:nvPr/>
          </p:nvSpPr>
          <p:spPr>
            <a:xfrm>
              <a:off x="43105" y="198785"/>
              <a:ext cx="7771971" cy="849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В данной проверке анализируется: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ru-RU" altLang="ru-RU" sz="1200" b="0">
                  <a:latin typeface="Arial" panose="020B0604020202020204" pitchFamily="34" charset="0"/>
                  <a:cs typeface="Arial" panose="020B0604020202020204" pitchFamily="34" charset="0"/>
                </a:rPr>
                <a:t>некорректное использование КОСГУ у счетов в корреспонденции со счетами учета расчетов; </a:t>
              </a:r>
            </a:p>
            <a:p>
              <a:pPr>
                <a:spcBef>
                  <a:spcPct val="0"/>
                </a:spcBef>
                <a:buClrTx/>
                <a:buFontTx/>
                <a:buChar char="-"/>
                <a:defRPr/>
              </a:pPr>
              <a:r>
                <a:rPr lang="ru-RU" altLang="ru-RU" sz="1200" b="0">
                  <a:latin typeface="Arial" panose="020B0604020202020204" pitchFamily="34" charset="0"/>
                  <a:cs typeface="Arial" panose="020B0604020202020204" pitchFamily="34" charset="0"/>
                </a:rPr>
                <a:t> некорректное использование КОСГУ и кода вида расходов, аналитической группы доходов;</a:t>
              </a:r>
            </a:p>
            <a:p>
              <a:pPr>
                <a:spcBef>
                  <a:spcPct val="0"/>
                </a:spcBef>
                <a:buClrTx/>
                <a:buFontTx/>
                <a:buChar char="-"/>
                <a:defRPr/>
              </a:pPr>
              <a:r>
                <a:rPr lang="ru-RU" altLang="ru-RU" sz="1200" b="0">
                  <a:latin typeface="Arial" panose="020B0604020202020204" pitchFamily="34" charset="0"/>
                  <a:cs typeface="Arial" panose="020B0604020202020204" pitchFamily="34" charset="0"/>
                </a:rPr>
                <a:t> некорректное использование КОСГУ в зависимости от типа контрагента. </a:t>
              </a:r>
              <a:endParaRPr lang="en-US" altLang="ru-RU" sz="12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750" name="Picture 11">
            <a:extLst>
              <a:ext uri="{FF2B5EF4-FFF2-40B4-BE49-F238E27FC236}">
                <a16:creationId xmlns:a16="http://schemas.microsoft.com/office/drawing/2014/main" id="{39FE4B70-6FA1-4B72-93C9-413D8E1B2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8351837" cy="2740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8" name="Скругленный прямоугольник 27">
            <a:extLst>
              <a:ext uri="{FF2B5EF4-FFF2-40B4-BE49-F238E27FC236}">
                <a16:creationId xmlns:a16="http://schemas.microsoft.com/office/drawing/2014/main" id="{992EB5CA-C3CE-4E38-BB6C-96AA2D43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652963"/>
            <a:ext cx="6624637" cy="1439862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</p:spTree>
  </p:cSld>
  <p:clrMapOvr>
    <a:masterClrMapping/>
  </p:clrMapOvr>
  <p:transition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F3CCCF8-5026-46BC-81EE-6653D392B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15888"/>
            <a:ext cx="7129463" cy="1081087"/>
          </a:xfrm>
        </p:spPr>
        <p:txBody>
          <a:bodyPr/>
          <a:lstStyle/>
          <a:p>
            <a:pPr algn="ctr"/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государственных учреждений в области внутреннего финансового контроля</a:t>
            </a:r>
          </a:p>
        </p:txBody>
      </p:sp>
      <p:grpSp>
        <p:nvGrpSpPr>
          <p:cNvPr id="6147" name="Группа 7">
            <a:extLst>
              <a:ext uri="{FF2B5EF4-FFF2-40B4-BE49-F238E27FC236}">
                <a16:creationId xmlns:a16="http://schemas.microsoft.com/office/drawing/2014/main" id="{9CF62A66-2DAB-4A33-BE39-09F5A1DBB66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484313"/>
            <a:ext cx="8467725" cy="4608512"/>
            <a:chOff x="7670" y="0"/>
            <a:chExt cx="7842839" cy="894849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B5CFC7B0-DC9D-4D21-83E6-F05357E2B327}"/>
                </a:ext>
              </a:extLst>
            </p:cNvPr>
            <p:cNvSpPr/>
            <p:nvPr/>
          </p:nvSpPr>
          <p:spPr>
            <a:xfrm>
              <a:off x="7670" y="0"/>
              <a:ext cx="7842839" cy="894849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B90D706F-0113-42DC-9E0C-71722519C1A3}"/>
                </a:ext>
              </a:extLst>
            </p:cNvPr>
            <p:cNvSpPr/>
            <p:nvPr/>
          </p:nvSpPr>
          <p:spPr>
            <a:xfrm>
              <a:off x="34136" y="0"/>
              <a:ext cx="7789906" cy="867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1600" b="0">
                  <a:latin typeface="Arial" panose="020B0604020202020204" pitchFamily="34" charset="0"/>
                  <a:cs typeface="Arial" panose="020B0604020202020204" pitchFamily="34" charset="0"/>
                </a:rPr>
                <a:t>Обязательность ведения внутреннего финансового контроля, в том числе с формированием формальных документов (Постановление Правительства РФ №193от 17.03.2014);</a:t>
              </a:r>
            </a:p>
            <a:p>
              <a:pPr>
                <a:defRPr/>
              </a:pPr>
              <a:r>
                <a:rPr lang="ru-RU" altLang="ru-RU" sz="1600" b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дополнительно (к штатным проверкам БГУ) проверить правильность ведения учета в своей информационной базе с сохранением результатов проверки;</a:t>
              </a:r>
            </a:p>
            <a:p>
              <a:pPr>
                <a:defRPr/>
              </a:pPr>
              <a:r>
                <a:rPr lang="ru-RU" altLang="ru-RU" sz="1600" b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за проведением внутреннего финансового контроля в подведомственных организациях;</a:t>
              </a:r>
            </a:p>
            <a:p>
              <a:pPr>
                <a:defRPr/>
              </a:pPr>
              <a:r>
                <a:rPr lang="ru-RU" altLang="ru-RU" sz="1600" b="0">
                  <a:latin typeface="Arial" panose="020B0604020202020204" pitchFamily="34" charset="0"/>
                  <a:cs typeface="Arial" panose="020B0604020202020204" pitchFamily="34" charset="0"/>
                </a:rPr>
                <a:t>Потребность в средстве для формирования и ведения документов внутреннего финансового контроля (матрицы рисков, карты, журналы, отчеты);</a:t>
              </a:r>
            </a:p>
            <a:p>
              <a:pPr>
                <a:defRPr/>
              </a:pPr>
              <a:r>
                <a:rPr lang="ru-RU" altLang="ru-RU" sz="1600" b="0">
                  <a:latin typeface="Arial" panose="020B0604020202020204" pitchFamily="34" charset="0"/>
                  <a:cs typeface="Arial" panose="020B0604020202020204" pitchFamily="34" charset="0"/>
                </a:rPr>
                <a:t>Автоматизация процесса осуществления внутреннего финансового контроля, в том числе, автоматизация проведения контрольных действий (проверок), автоматизация формирования документов внутреннего финансового контроля.</a:t>
              </a:r>
              <a:endParaRPr lang="en-US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8" name="Нижний колонтитул 3">
            <a:extLst>
              <a:ext uri="{FF2B5EF4-FFF2-40B4-BE49-F238E27FC236}">
                <a16:creationId xmlns:a16="http://schemas.microsoft.com/office/drawing/2014/main" id="{7C09960E-2ABD-438C-91D9-5ECBF7CC36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>
            <a:extLst>
              <a:ext uri="{FF2B5EF4-FFF2-40B4-BE49-F238E27FC236}">
                <a16:creationId xmlns:a16="http://schemas.microsoft.com/office/drawing/2014/main" id="{C2200B2D-FED0-45F4-98C4-DB9FF5FC7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7993062" cy="273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Скругленный прямоугольник 27">
            <a:extLst>
              <a:ext uri="{FF2B5EF4-FFF2-40B4-BE49-F238E27FC236}">
                <a16:creationId xmlns:a16="http://schemas.microsoft.com/office/drawing/2014/main" id="{B0FBE546-42C6-481D-BCAF-085A54A9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373688"/>
            <a:ext cx="5832475" cy="792162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ru-RU" altLang="ru-RU" sz="17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13">
            <a:extLst>
              <a:ext uri="{FF2B5EF4-FFF2-40B4-BE49-F238E27FC236}">
                <a16:creationId xmlns:a16="http://schemas.microsoft.com/office/drawing/2014/main" id="{A0B370DD-D9E3-4F4E-B9E9-7DBD28F5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68413"/>
            <a:ext cx="7993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u="sng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форм отчетности</a:t>
            </a:r>
            <a:endParaRPr lang="ru-RU" altLang="ru-RU" sz="1400" i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773" name="Группа 8">
            <a:extLst>
              <a:ext uri="{FF2B5EF4-FFF2-40B4-BE49-F238E27FC236}">
                <a16:creationId xmlns:a16="http://schemas.microsoft.com/office/drawing/2014/main" id="{59D83B7A-EAB5-42E0-9AF2-4E4A20D8133E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773238"/>
            <a:ext cx="8064500" cy="1419225"/>
            <a:chOff x="3837" y="0"/>
            <a:chExt cx="7850505" cy="1225518"/>
          </a:xfrm>
        </p:grpSpPr>
        <p:sp>
          <p:nvSpPr>
            <p:cNvPr id="20" name="Скругленный прямоугольник 14">
              <a:extLst>
                <a:ext uri="{FF2B5EF4-FFF2-40B4-BE49-F238E27FC236}">
                  <a16:creationId xmlns:a16="http://schemas.microsoft.com/office/drawing/2014/main" id="{58497653-4DDC-4CF0-80C5-F8DB2BFD6CF0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14B5EC80-3D2B-47DF-818A-92FE342BA74A}"/>
                </a:ext>
              </a:extLst>
            </p:cNvPr>
            <p:cNvSpPr/>
            <p:nvPr/>
          </p:nvSpPr>
          <p:spPr>
            <a:xfrm>
              <a:off x="42472" y="0"/>
              <a:ext cx="7773236" cy="11816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803275" indent="-803275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1268413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676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2084388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492375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9495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34067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8639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43211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Проверяются следующие формы отчетности: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 ● Для казенных учреждений и органов государственной власти: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	- 0503121 , 0503127, 0503130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</a:rPr>
                <a:t>● Для бюджетных и автономных учреждений: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</a:rPr>
                <a:t>	- 0503721 , 050337, 0503730</a:t>
              </a:r>
              <a:endParaRPr lang="en-US" altLang="ru-RU" sz="1200" b="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</p:spTree>
  </p:cSld>
  <p:clrMapOvr>
    <a:masterClrMapping/>
  </p:clrMapOvr>
  <p:transition advTm="3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>
            <a:extLst>
              <a:ext uri="{FF2B5EF4-FFF2-40B4-BE49-F238E27FC236}">
                <a16:creationId xmlns:a16="http://schemas.microsoft.com/office/drawing/2014/main" id="{26E215CF-0B31-472E-8F8E-FCF0B84B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1359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Ошибки, обнаруженные при проведении анализа </a:t>
            </a:r>
            <a:b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бюджетных (БО) и денежных обязательств (ДО)</a:t>
            </a:r>
            <a:endParaRPr lang="ru-RU" altLang="ru-RU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315" name="Группа 8">
            <a:extLst>
              <a:ext uri="{FF2B5EF4-FFF2-40B4-BE49-F238E27FC236}">
                <a16:creationId xmlns:a16="http://schemas.microsoft.com/office/drawing/2014/main" id="{FEEFCA3D-7B59-4469-9FBC-3FAF7D3CA7F6}"/>
              </a:ext>
            </a:extLst>
          </p:cNvPr>
          <p:cNvGrpSpPr>
            <a:grpSpLocks/>
          </p:cNvGrpSpPr>
          <p:nvPr/>
        </p:nvGrpSpPr>
        <p:grpSpPr bwMode="auto">
          <a:xfrm>
            <a:off x="473076" y="1853109"/>
            <a:ext cx="8280400" cy="2449512"/>
            <a:chOff x="3837" y="0"/>
            <a:chExt cx="7850505" cy="1225518"/>
          </a:xfrm>
          <a:solidFill>
            <a:srgbClr val="FFFF00"/>
          </a:solidFill>
        </p:grpSpPr>
        <p:sp>
          <p:nvSpPr>
            <p:cNvPr id="19" name="Скругленный прямоугольник 14">
              <a:extLst>
                <a:ext uri="{FF2B5EF4-FFF2-40B4-BE49-F238E27FC236}">
                  <a16:creationId xmlns:a16="http://schemas.microsoft.com/office/drawing/2014/main" id="{1503D2BA-4AB0-4BA1-B526-FE796E1B8B8C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EE3B4451-5FE7-48D1-8075-351C32E319BA}"/>
                </a:ext>
              </a:extLst>
            </p:cNvPr>
            <p:cNvSpPr/>
            <p:nvPr/>
          </p:nvSpPr>
          <p:spPr>
            <a:xfrm>
              <a:off x="42969" y="62556"/>
              <a:ext cx="7772241" cy="109090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171450" indent="-171450" defTabSz="7112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112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112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112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112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формы 0503128 «Отчет о бюджетных обязательствах»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принятых БО и лимитов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принятых БО и кассового расхода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принятых БО и объёма суммы кассового расхода и кредиторской задолженности на конец проверяемого периода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принятых БО и ДО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ДО и кассового расхода</a:t>
              </a:r>
            </a:p>
            <a:p>
              <a:pPr>
                <a:spcBef>
                  <a:spcPct val="50000"/>
                </a:spcBef>
                <a:buClr>
                  <a:srgbClr val="CC0000"/>
                </a:buClr>
                <a:buFontTx/>
                <a:buChar char="•"/>
                <a:defRPr/>
              </a:pPr>
              <a:r>
                <a:rPr lang="ru-RU" altLang="ru-RU" sz="1200" b="0" i="1" dirty="0"/>
                <a:t>Анализ соотношения  ДО и объёма суммы кассового расхода и кредиторской задолженности на конец проверяемого периода</a:t>
              </a:r>
            </a:p>
          </p:txBody>
        </p:sp>
      </p:grpSp>
      <p:pic>
        <p:nvPicPr>
          <p:cNvPr id="33796" name="Picture 15">
            <a:extLst>
              <a:ext uri="{FF2B5EF4-FFF2-40B4-BE49-F238E27FC236}">
                <a16:creationId xmlns:a16="http://schemas.microsoft.com/office/drawing/2014/main" id="{E60E630A-B7BD-4EB9-B3BC-B7BCC918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8497887" cy="180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Скругленный прямоугольник 27">
            <a:extLst>
              <a:ext uri="{FF2B5EF4-FFF2-40B4-BE49-F238E27FC236}">
                <a16:creationId xmlns:a16="http://schemas.microsoft.com/office/drawing/2014/main" id="{6155C728-5B72-4A7C-AD16-C6D82AA8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8497887" cy="12954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ru-RU" altLang="ru-RU" sz="17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Rectangle 2">
            <a:extLst>
              <a:ext uri="{FF2B5EF4-FFF2-40B4-BE49-F238E27FC236}">
                <a16:creationId xmlns:a16="http://schemas.microsoft.com/office/drawing/2014/main" id="{2753ED00-271E-4E19-A2B1-64CB106B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  <p:sp>
        <p:nvSpPr>
          <p:cNvPr id="33799" name="Нижний колонтитул 3">
            <a:extLst>
              <a:ext uri="{FF2B5EF4-FFF2-40B4-BE49-F238E27FC236}">
                <a16:creationId xmlns:a16="http://schemas.microsoft.com/office/drawing/2014/main" id="{2DBC9205-AE06-410F-9176-E3BFD3D0D22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>
            <a:extLst>
              <a:ext uri="{FF2B5EF4-FFF2-40B4-BE49-F238E27FC236}">
                <a16:creationId xmlns:a16="http://schemas.microsoft.com/office/drawing/2014/main" id="{EE5789BD-741C-4548-A090-FE4C061D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8066087" cy="1871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4" name="Скругленный прямоугольник 27">
            <a:extLst>
              <a:ext uri="{FF2B5EF4-FFF2-40B4-BE49-F238E27FC236}">
                <a16:creationId xmlns:a16="http://schemas.microsoft.com/office/drawing/2014/main" id="{9784A117-40AB-4FFA-8C6F-289B7A699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734050"/>
            <a:ext cx="6696075" cy="649288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sp>
        <p:nvSpPr>
          <p:cNvPr id="34820" name="Text Box 7">
            <a:extLst>
              <a:ext uri="{FF2B5EF4-FFF2-40B4-BE49-F238E27FC236}">
                <a16:creationId xmlns:a16="http://schemas.microsoft.com/office/drawing/2014/main" id="{C20CC2DE-24AE-4AA2-9237-3FD62D95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4613"/>
            <a:ext cx="85693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600" u="sng">
                <a:cs typeface="Futura PT Demi" pitchFamily="34" charset="0"/>
              </a:rPr>
              <a:t>Ошибки, обнаруженные при проведении анализа остатков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400" b="0" i="1">
                <a:cs typeface="Futura PT Demi" pitchFamily="34" charset="0"/>
              </a:rPr>
              <a:t> (сравниваются данные на 01 января текущего года по данным учета и </a:t>
            </a:r>
            <a:br>
              <a:rPr lang="ru-RU" altLang="ru-RU" sz="1400" b="0" i="1">
                <a:cs typeface="Futura PT Demi" pitchFamily="34" charset="0"/>
              </a:rPr>
            </a:br>
            <a:r>
              <a:rPr lang="ru-RU" altLang="ru-RU" sz="1400" b="0" i="1">
                <a:cs typeface="Futura PT Demi" pitchFamily="34" charset="0"/>
              </a:rPr>
              <a:t>данные по годовым формам отчетности за предыдущий год по графе «На конец периода»).</a:t>
            </a:r>
          </a:p>
        </p:txBody>
      </p:sp>
      <p:sp>
        <p:nvSpPr>
          <p:cNvPr id="34821" name="Нижний колонтитул 3">
            <a:extLst>
              <a:ext uri="{FF2B5EF4-FFF2-40B4-BE49-F238E27FC236}">
                <a16:creationId xmlns:a16="http://schemas.microsoft.com/office/drawing/2014/main" id="{DA4E3D94-D372-4EE0-AF14-7C048682A28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/>
              <a:t>Дополнительные вопросы на </a:t>
            </a:r>
            <a:r>
              <a:rPr lang="en-US" altLang="ru-RU" sz="1300" b="0"/>
              <a:t>support@fincontrol8.ru</a:t>
            </a:r>
            <a:endParaRPr lang="ru-RU" altLang="ru-RU" sz="1300" b="0"/>
          </a:p>
        </p:txBody>
      </p:sp>
      <p:grpSp>
        <p:nvGrpSpPr>
          <p:cNvPr id="34822" name="Группа 8">
            <a:extLst>
              <a:ext uri="{FF2B5EF4-FFF2-40B4-BE49-F238E27FC236}">
                <a16:creationId xmlns:a16="http://schemas.microsoft.com/office/drawing/2014/main" id="{D10BAD38-9571-4D3E-8B04-30AC99B02AF8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349500"/>
            <a:ext cx="8064500" cy="1439863"/>
            <a:chOff x="3837" y="0"/>
            <a:chExt cx="7850505" cy="1225518"/>
          </a:xfrm>
        </p:grpSpPr>
        <p:sp>
          <p:nvSpPr>
            <p:cNvPr id="20" name="Скругленный прямоугольник 14">
              <a:extLst>
                <a:ext uri="{FF2B5EF4-FFF2-40B4-BE49-F238E27FC236}">
                  <a16:creationId xmlns:a16="http://schemas.microsoft.com/office/drawing/2014/main" id="{A0D0D944-A6C1-40A5-8429-4E8E875245D0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E734366C-7B70-4CE9-9B55-50EB264059B2}"/>
                </a:ext>
              </a:extLst>
            </p:cNvPr>
            <p:cNvSpPr/>
            <p:nvPr/>
          </p:nvSpPr>
          <p:spPr>
            <a:xfrm>
              <a:off x="42472" y="0"/>
              <a:ext cx="7773236" cy="1225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803275" indent="-803275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1268413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676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2084388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492375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9495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34067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8639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4321175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Проверяются следующие формы отчетности: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 ● Для казенных учреждений и органов государственной власти: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  <a:cs typeface="Arial" panose="020B0604020202020204" pitchFamily="34" charset="0"/>
                </a:rPr>
                <a:t>	- 0503168 , 0503169, 0503130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</a:rPr>
                <a:t>● Для бюджетных и автономных учреждений: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buFontTx/>
                <a:buNone/>
                <a:defRPr/>
              </a:pPr>
              <a:r>
                <a:rPr lang="ru-RU" altLang="ru-RU" sz="1200" b="0" i="1">
                  <a:latin typeface="Arial" panose="020B0604020202020204" pitchFamily="34" charset="0"/>
                </a:rPr>
                <a:t>	- 0503768, 0503769, 0503730</a:t>
              </a:r>
              <a:endParaRPr lang="en-US" altLang="ru-RU" sz="1200" b="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3" name="Rectangle 2">
            <a:extLst>
              <a:ext uri="{FF2B5EF4-FFF2-40B4-BE49-F238E27FC236}">
                <a16:creationId xmlns:a16="http://schemas.microsoft.com/office/drawing/2014/main" id="{8BEED8A6-F311-4245-95D3-FECFC1404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</p:spTree>
  </p:cSld>
  <p:clrMapOvr>
    <a:masterClrMapping/>
  </p:clrMapOvr>
  <p:transition advTm="3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>
            <a:extLst>
              <a:ext uri="{FF2B5EF4-FFF2-40B4-BE49-F238E27FC236}">
                <a16:creationId xmlns:a16="http://schemas.microsoft.com/office/drawing/2014/main" id="{69B5D827-F062-477C-8E61-C243D9FF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7632700" cy="2965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7">
            <a:extLst>
              <a:ext uri="{FF2B5EF4-FFF2-40B4-BE49-F238E27FC236}">
                <a16:creationId xmlns:a16="http://schemas.microsoft.com/office/drawing/2014/main" id="{DE2A5E16-029C-4BDA-BB04-E62FCB17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856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600" u="sng">
                <a:latin typeface="Arial" panose="020B0604020202020204" pitchFamily="34" charset="0"/>
              </a:rPr>
              <a:t>Ошибки, обнаруженные при проведении анализа денежных средств</a:t>
            </a:r>
          </a:p>
        </p:txBody>
      </p:sp>
      <p:sp>
        <p:nvSpPr>
          <p:cNvPr id="112648" name="Скругленный прямоугольник 27">
            <a:extLst>
              <a:ext uri="{FF2B5EF4-FFF2-40B4-BE49-F238E27FC236}">
                <a16:creationId xmlns:a16="http://schemas.microsoft.com/office/drawing/2014/main" id="{B5746D42-53F6-41D8-89F3-74EAA34B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373688"/>
            <a:ext cx="3527425" cy="863600"/>
          </a:xfrm>
          <a:prstGeom prst="roundRect">
            <a:avLst>
              <a:gd name="adj" fmla="val 16667"/>
            </a:avLst>
          </a:prstGeom>
          <a:noFill/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ru-RU" altLang="ru-RU" sz="1800" b="0">
              <a:latin typeface="+mj-lt"/>
            </a:endParaRPr>
          </a:p>
        </p:txBody>
      </p:sp>
      <p:sp>
        <p:nvSpPr>
          <p:cNvPr id="35845" name="Нижний колонтитул 3">
            <a:extLst>
              <a:ext uri="{FF2B5EF4-FFF2-40B4-BE49-F238E27FC236}">
                <a16:creationId xmlns:a16="http://schemas.microsoft.com/office/drawing/2014/main" id="{23159FCD-98E9-41E2-A41E-BC70B1C0CE5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6" name="Группа 8">
            <a:extLst>
              <a:ext uri="{FF2B5EF4-FFF2-40B4-BE49-F238E27FC236}">
                <a16:creationId xmlns:a16="http://schemas.microsoft.com/office/drawing/2014/main" id="{3BDE2290-BC3B-47A8-9297-2D8C6B58787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462088"/>
            <a:ext cx="8064500" cy="1824037"/>
            <a:chOff x="3837" y="-67522"/>
            <a:chExt cx="7850505" cy="1293040"/>
          </a:xfrm>
        </p:grpSpPr>
        <p:sp>
          <p:nvSpPr>
            <p:cNvPr id="20" name="Скругленный прямоугольник 14">
              <a:extLst>
                <a:ext uri="{FF2B5EF4-FFF2-40B4-BE49-F238E27FC236}">
                  <a16:creationId xmlns:a16="http://schemas.microsoft.com/office/drawing/2014/main" id="{8D99D190-AC83-4723-8C6D-8E705C2A3667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2B51925F-68B0-48E4-B0AA-372FECAFE60C}"/>
                </a:ext>
              </a:extLst>
            </p:cNvPr>
            <p:cNvSpPr/>
            <p:nvPr/>
          </p:nvSpPr>
          <p:spPr>
            <a:xfrm>
              <a:off x="42472" y="-67522"/>
              <a:ext cx="7773236" cy="1282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marL="803275" indent="-803275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268413" indent="-28575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764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2084388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492375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949575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06775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863975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21175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FF3300"/>
                </a:buClr>
                <a:defRPr/>
              </a:pPr>
              <a:r>
                <a:rPr lang="ru-RU" altLang="ru-RU" sz="1200" b="0" i="1" dirty="0">
                  <a:cs typeface="Arial" panose="020B0604020202020204" pitchFamily="34" charset="0"/>
                </a:rPr>
                <a:t>Анализируется ежедневное движение денежных средств в кредитных организациях и на лицевых счетах учреждения в органе казначейства в разрезе лицевых счетов и КФО по счетам учета: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defRPr/>
              </a:pPr>
              <a:r>
                <a:rPr lang="ru-RU" altLang="ru-RU" sz="1200" b="0" i="1" dirty="0">
                  <a:cs typeface="Arial" panose="020B0604020202020204" pitchFamily="34" charset="0"/>
                </a:rPr>
                <a:t>- 201.11 «</a:t>
              </a:r>
              <a:r>
                <a:rPr lang="ru-RU" altLang="ru-RU" sz="1200" b="0" i="1" dirty="0"/>
                <a:t>Денежные средства учреждения на лицевых счетах в органе казначейства»</a:t>
              </a:r>
              <a:r>
                <a:rPr lang="ru-RU" altLang="ru-RU" sz="1200" b="0" i="1" dirty="0">
                  <a:cs typeface="Arial" panose="020B0604020202020204" pitchFamily="34" charset="0"/>
                </a:rPr>
                <a:t>,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defRPr/>
              </a:pPr>
              <a:r>
                <a:rPr lang="ru-RU" altLang="ru-RU" sz="1200" b="0" i="1" dirty="0">
                  <a:cs typeface="Arial" panose="020B0604020202020204" pitchFamily="34" charset="0"/>
                </a:rPr>
                <a:t>- 201.21 «</a:t>
              </a:r>
              <a:r>
                <a:rPr lang="ru-RU" altLang="ru-RU" sz="1200" b="0" i="1" dirty="0"/>
                <a:t>Денежные средства учреждения на счетах в кредитной организации</a:t>
              </a:r>
              <a:r>
                <a:rPr lang="ru-RU" altLang="ru-RU" sz="1200" b="0" i="1" dirty="0">
                  <a:cs typeface="Arial" panose="020B0604020202020204" pitchFamily="34" charset="0"/>
                </a:rPr>
                <a:t>»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defRPr/>
              </a:pPr>
              <a:r>
                <a:rPr lang="ru-RU" altLang="ru-RU" sz="1200" b="0" i="1" dirty="0">
                  <a:cs typeface="Arial" panose="020B0604020202020204" pitchFamily="34" charset="0"/>
                </a:rPr>
                <a:t>- 201.23 «</a:t>
              </a:r>
              <a:r>
                <a:rPr lang="ru-RU" altLang="ru-RU" sz="1200" b="0" i="1" dirty="0"/>
                <a:t>Денежные средства учреждения в кредитной организации в пути</a:t>
              </a:r>
              <a:r>
                <a:rPr lang="ru-RU" altLang="ru-RU" sz="1200" b="0" i="1" dirty="0">
                  <a:cs typeface="Arial" panose="020B0604020202020204" pitchFamily="34" charset="0"/>
                </a:rPr>
                <a:t>»</a:t>
              </a:r>
            </a:p>
            <a:p>
              <a:pPr>
                <a:spcBef>
                  <a:spcPct val="50000"/>
                </a:spcBef>
                <a:buClr>
                  <a:srgbClr val="FF3300"/>
                </a:buClr>
                <a:defRPr/>
              </a:pPr>
              <a:r>
                <a:rPr lang="ru-RU" altLang="ru-RU" sz="1200" b="0" i="1" dirty="0">
                  <a:cs typeface="Arial" panose="020B0604020202020204" pitchFamily="34" charset="0"/>
                </a:rPr>
                <a:t>- 201.27  «</a:t>
              </a:r>
              <a:r>
                <a:rPr lang="ru-RU" altLang="ru-RU" sz="1200" b="0" i="1" dirty="0"/>
                <a:t>Денежные средства учреждения в иностранной валюте на счетах в кредитной организации</a:t>
              </a:r>
              <a:r>
                <a:rPr lang="ru-RU" altLang="ru-RU" sz="1200" b="0" i="1" dirty="0">
                  <a:cs typeface="Arial" panose="020B0604020202020204" pitchFamily="34" charset="0"/>
                </a:rPr>
                <a:t>»</a:t>
              </a:r>
              <a:endParaRPr lang="en-US" altLang="ru-RU" sz="1200" b="0" i="1" dirty="0">
                <a:cs typeface="Arial" panose="020B0604020202020204" pitchFamily="34" charset="0"/>
              </a:endParaRPr>
            </a:p>
          </p:txBody>
        </p:sp>
      </p:grpSp>
      <p:sp>
        <p:nvSpPr>
          <p:cNvPr id="35847" name="Rectangle 2">
            <a:extLst>
              <a:ext uri="{FF2B5EF4-FFF2-40B4-BE49-F238E27FC236}">
                <a16:creationId xmlns:a16="http://schemas.microsoft.com/office/drawing/2014/main" id="{91469CE1-4553-47B8-9E4F-58BCFD4E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(итоги проверок)</a:t>
            </a:r>
          </a:p>
        </p:txBody>
      </p:sp>
    </p:spTree>
  </p:cSld>
  <p:clrMapOvr>
    <a:masterClrMapping/>
  </p:clrMapOvr>
  <p:transition advTm="3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84385187-0A25-41F6-BCD2-833CB255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DC56ADEE-87E8-4A15-B9D1-0D6319DB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849630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219200" indent="-304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76400" indent="-304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133600" indent="-304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AutoNum type="arabicPeriod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Подготовка блока к работе:</a:t>
            </a:r>
          </a:p>
          <a:p>
            <a:pPr lvl="1">
              <a:spcBef>
                <a:spcPct val="50000"/>
              </a:spcBef>
              <a:buClrTx/>
            </a:pPr>
            <a:r>
              <a:rPr lang="ru-RU" altLang="ru-RU" sz="1600" b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заполнение справочников ВФК согласно Постановления 193 и Методическим рекомендациям по ведению ВФК,</a:t>
            </a:r>
          </a:p>
          <a:p>
            <a:pPr lvl="1">
              <a:spcBef>
                <a:spcPct val="50000"/>
              </a:spcBef>
              <a:buClrTx/>
            </a:pPr>
            <a:r>
              <a:rPr lang="ru-RU" altLang="ru-RU" sz="1600" b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создание перечня операций (действий) по формированию документов , необходимых для выполнение внутренних процедур (предопределенная матрица рисков);</a:t>
            </a:r>
          </a:p>
          <a:p>
            <a:pPr lvl="1">
              <a:spcBef>
                <a:spcPct val="50000"/>
              </a:spcBef>
              <a:buClrTx/>
            </a:pPr>
            <a:r>
              <a:rPr lang="ru-RU" altLang="ru-RU" sz="1600" b="0">
                <a:latin typeface="Arial" panose="020B0604020202020204" pitchFamily="34" charset="0"/>
                <a:cs typeface="Arial" panose="020B0604020202020204" pitchFamily="34" charset="0"/>
              </a:rPr>
              <a:t>автоматическое формирование предопределенной карты ВФК (по проверкам, реализованным в программе «1С-Финконтроль 8»).</a:t>
            </a:r>
            <a:endParaRPr lang="en-US" altLang="ru-RU" sz="16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AutoNum type="arabicPeriod" startAt="2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Ведение матрицы рисков.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AutoNum type="arabicPeriod" startAt="2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Ведение карты ВФК.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AutoNum type="arabicPeriod" startAt="2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Ведение журнала ВФК.</a:t>
            </a:r>
            <a:endParaRPr lang="en-US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FontTx/>
              <a:buAutoNum type="arabicPeriod" startAt="2"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отчетов ВФК </a:t>
            </a:r>
            <a:r>
              <a:rPr lang="ru-RU" altLang="ru-RU" sz="1600" b="0">
                <a:latin typeface="Arial" panose="020B0604020202020204" pitchFamily="34" charset="0"/>
                <a:cs typeface="Arial" panose="020B0604020202020204" pitchFamily="34" charset="0"/>
              </a:rPr>
              <a:t>(отчетов по данным журнала, сводных отчетов), заполнение пояснительно записки.</a:t>
            </a:r>
            <a:endParaRPr lang="en-US" altLang="ru-RU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8039E6A-5B09-405C-90ED-1ED2F2B6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6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(основные этапы работы)</a:t>
            </a:r>
          </a:p>
        </p:txBody>
      </p:sp>
      <p:sp>
        <p:nvSpPr>
          <p:cNvPr id="36869" name="Нижний колонтитул 3">
            <a:extLst>
              <a:ext uri="{FF2B5EF4-FFF2-40B4-BE49-F238E27FC236}">
                <a16:creationId xmlns:a16="http://schemas.microsoft.com/office/drawing/2014/main" id="{324EEA4A-8009-4B14-A461-ADCE297C315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AD5DA0B-A643-4EE4-93CF-53626C96BC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01775" y="187325"/>
            <a:ext cx="6742113" cy="865188"/>
          </a:xfrm>
        </p:spPr>
        <p:txBody>
          <a:bodyPr/>
          <a:lstStyle/>
          <a:p>
            <a:pPr algn="ctr" eaLnBrk="1" hangingPunct="1"/>
            <a:r>
              <a:rPr lang="ru-RU" altLang="ru-RU" sz="2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(подготовка)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9D1014C-C224-4E18-A59D-3C9A733A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68662228-7137-468F-A518-3ACDB3F1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Нижний колонтитул 3">
            <a:extLst>
              <a:ext uri="{FF2B5EF4-FFF2-40B4-BE49-F238E27FC236}">
                <a16:creationId xmlns:a16="http://schemas.microsoft.com/office/drawing/2014/main" id="{8D2CEDF9-54CA-4213-9292-7EC267EA692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4" name="Picture 12">
            <a:extLst>
              <a:ext uri="{FF2B5EF4-FFF2-40B4-BE49-F238E27FC236}">
                <a16:creationId xmlns:a16="http://schemas.microsoft.com/office/drawing/2014/main" id="{D8A2D019-8A01-4FEE-9E6A-431AB8CC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392612" cy="1662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13">
            <a:extLst>
              <a:ext uri="{FF2B5EF4-FFF2-40B4-BE49-F238E27FC236}">
                <a16:creationId xmlns:a16="http://schemas.microsoft.com/office/drawing/2014/main" id="{1045C891-E016-46DB-B3C3-2AE22AC3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248150" cy="417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6" name="AutoShape 14">
            <a:extLst>
              <a:ext uri="{FF2B5EF4-FFF2-40B4-BE49-F238E27FC236}">
                <a16:creationId xmlns:a16="http://schemas.microsoft.com/office/drawing/2014/main" id="{40FDCC9B-D280-40E6-AD64-38A8638B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20938"/>
            <a:ext cx="1441450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7" name="AutoShape 16">
            <a:extLst>
              <a:ext uri="{FF2B5EF4-FFF2-40B4-BE49-F238E27FC236}">
                <a16:creationId xmlns:a16="http://schemas.microsoft.com/office/drawing/2014/main" id="{9DB525C5-B8D3-4456-AE44-724EFA0D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997200"/>
            <a:ext cx="2808288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8" name="AutoShape 17">
            <a:extLst>
              <a:ext uri="{FF2B5EF4-FFF2-40B4-BE49-F238E27FC236}">
                <a16:creationId xmlns:a16="http://schemas.microsoft.com/office/drawing/2014/main" id="{54487BDD-DC12-4434-AED5-0DAADE0A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2808287" cy="37449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7899" name="Line 21">
            <a:extLst>
              <a:ext uri="{FF2B5EF4-FFF2-40B4-BE49-F238E27FC236}">
                <a16:creationId xmlns:a16="http://schemas.microsoft.com/office/drawing/2014/main" id="{24071EC7-AE8D-4B27-B579-8913276B7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3213100"/>
            <a:ext cx="15827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DDB70B7-9B82-4AD1-9D2B-74B6D201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123990B7-A113-4418-8C8C-BEC114C8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Заголовок 1">
            <a:extLst>
              <a:ext uri="{FF2B5EF4-FFF2-40B4-BE49-F238E27FC236}">
                <a16:creationId xmlns:a16="http://schemas.microsoft.com/office/drawing/2014/main" id="{B3023A9F-9F29-40E2-ABD0-F82C6EEAC348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67421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(матрица рисков)</a:t>
            </a:r>
          </a:p>
        </p:txBody>
      </p:sp>
      <p:sp>
        <p:nvSpPr>
          <p:cNvPr id="39941" name="Нижний колонтитул 3">
            <a:extLst>
              <a:ext uri="{FF2B5EF4-FFF2-40B4-BE49-F238E27FC236}">
                <a16:creationId xmlns:a16="http://schemas.microsoft.com/office/drawing/2014/main" id="{7884A211-D698-4DEB-950C-437CDA9A8B6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AutoShape 8">
            <a:extLst>
              <a:ext uri="{FF2B5EF4-FFF2-40B4-BE49-F238E27FC236}">
                <a16:creationId xmlns:a16="http://schemas.microsoft.com/office/drawing/2014/main" id="{EEB469DB-29AD-41A1-998F-A35DE8DF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050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Оформление предопределенной матрицы рисков и/или дополнение этого документа операциями по желанию пользователя.</a:t>
            </a:r>
          </a:p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Отражение сотрудников по строкам матрицы рисков.</a:t>
            </a:r>
            <a:endParaRPr lang="ru-RU" altLang="ru-RU" sz="1600">
              <a:cs typeface="Arial" panose="020B0604020202020204" pitchFamily="34" charset="0"/>
            </a:endParaRPr>
          </a:p>
        </p:txBody>
      </p:sp>
      <p:pic>
        <p:nvPicPr>
          <p:cNvPr id="39943" name="Picture 12">
            <a:extLst>
              <a:ext uri="{FF2B5EF4-FFF2-40B4-BE49-F238E27FC236}">
                <a16:creationId xmlns:a16="http://schemas.microsoft.com/office/drawing/2014/main" id="{0E0FE8D0-2485-49C0-9628-654F7E13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208963" cy="3644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13F6091B-102E-4E73-9D35-226C9968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31DDA0F-5799-405B-B9C0-E6FC67E5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10">
            <a:extLst>
              <a:ext uri="{FF2B5EF4-FFF2-40B4-BE49-F238E27FC236}">
                <a16:creationId xmlns:a16="http://schemas.microsoft.com/office/drawing/2014/main" id="{48A0F8A5-E252-4791-80DC-3403C530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8208963" cy="4035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Заголовок 1">
            <a:extLst>
              <a:ext uri="{FF2B5EF4-FFF2-40B4-BE49-F238E27FC236}">
                <a16:creationId xmlns:a16="http://schemas.microsoft.com/office/drawing/2014/main" id="{627ADDBB-A832-4BCB-9F57-A57103F60F22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(карта внутреннего финансового контроля)</a:t>
            </a:r>
          </a:p>
        </p:txBody>
      </p:sp>
      <p:sp>
        <p:nvSpPr>
          <p:cNvPr id="41990" name="Нижний колонтитул 3">
            <a:extLst>
              <a:ext uri="{FF2B5EF4-FFF2-40B4-BE49-F238E27FC236}">
                <a16:creationId xmlns:a16="http://schemas.microsoft.com/office/drawing/2014/main" id="{3D8E366C-CA43-4C5E-A94A-8CBB546F24F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AutoShape 8">
            <a:extLst>
              <a:ext uri="{FF2B5EF4-FFF2-40B4-BE49-F238E27FC236}">
                <a16:creationId xmlns:a16="http://schemas.microsoft.com/office/drawing/2014/main" id="{D30E7ED9-7823-429D-AC6E-FD13F3D6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050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Оформление предопределенной карты и/или дополнение этой карты операциями и контрольными действиями по желанию пользователя.</a:t>
            </a:r>
          </a:p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Отражение сотрудников, подразделений по строкам карты.</a:t>
            </a:r>
            <a:endParaRPr lang="ru-RU" altLang="ru-RU" sz="16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EFC1A957-04AA-467D-A9ED-6488C108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9D669C8A-449E-447B-828E-1699CA34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Rectangle 10">
            <a:extLst>
              <a:ext uri="{FF2B5EF4-FFF2-40B4-BE49-F238E27FC236}">
                <a16:creationId xmlns:a16="http://schemas.microsoft.com/office/drawing/2014/main" id="{921F0EBD-E915-4BAA-951C-6E126A6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Rectangle 14">
            <a:extLst>
              <a:ext uri="{FF2B5EF4-FFF2-40B4-BE49-F238E27FC236}">
                <a16:creationId xmlns:a16="http://schemas.microsoft.com/office/drawing/2014/main" id="{5EE0D620-BE52-4E49-B17C-BB43BF2C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12">
            <a:extLst>
              <a:ext uri="{FF2B5EF4-FFF2-40B4-BE49-F238E27FC236}">
                <a16:creationId xmlns:a16="http://schemas.microsoft.com/office/drawing/2014/main" id="{C309B109-88E2-4F3C-9BE6-20DD15FC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031163" cy="3908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Заголовок 1">
            <a:extLst>
              <a:ext uri="{FF2B5EF4-FFF2-40B4-BE49-F238E27FC236}">
                <a16:creationId xmlns:a16="http://schemas.microsoft.com/office/drawing/2014/main" id="{261D58F5-FBB1-4017-80FA-5185B50FAF28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  <a:r>
              <a:rPr lang="en-US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внутреннего финансового контроля)</a:t>
            </a:r>
          </a:p>
        </p:txBody>
      </p:sp>
      <p:sp>
        <p:nvSpPr>
          <p:cNvPr id="44040" name="Нижний колонтитул 3">
            <a:extLst>
              <a:ext uri="{FF2B5EF4-FFF2-40B4-BE49-F238E27FC236}">
                <a16:creationId xmlns:a16="http://schemas.microsoft.com/office/drawing/2014/main" id="{38B1C6E5-73BE-41EB-AABF-9584DE5354B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1" name="AutoShape 8">
            <a:extLst>
              <a:ext uri="{FF2B5EF4-FFF2-40B4-BE49-F238E27FC236}">
                <a16:creationId xmlns:a16="http://schemas.microsoft.com/office/drawing/2014/main" id="{652F1F83-8989-4BD5-88C6-87029288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1509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endParaRPr lang="ru-RU" altLang="ru-RU" sz="1600">
              <a:latin typeface="Futura PT Demi" pitchFamily="34" charset="0"/>
              <a:cs typeface="Futura PT Demi" pitchFamily="34" charset="0"/>
            </a:endParaRPr>
          </a:p>
        </p:txBody>
      </p:sp>
      <p:sp>
        <p:nvSpPr>
          <p:cNvPr id="44042" name="Rectangle 15">
            <a:extLst>
              <a:ext uri="{FF2B5EF4-FFF2-40B4-BE49-F238E27FC236}">
                <a16:creationId xmlns:a16="http://schemas.microsoft.com/office/drawing/2014/main" id="{78AA4A0A-5C0F-4454-809B-6D48E5444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7921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Автоматическое заполнение по результатам проверок, реализованных в программе «1С-Финконтроль 8».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Добавление результатов проверок по прочим контрольным процедурам.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Выбор строк журнала для печатной формы и включения в отчёт.</a:t>
            </a:r>
            <a:endParaRPr lang="en-US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2436029A-92C2-4CAE-84FD-B3B33846B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1827D208-A86A-4B31-935A-53ED564E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C8D75BE1-77A0-4677-AB62-39C16AF22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Rectangle 10">
            <a:extLst>
              <a:ext uri="{FF2B5EF4-FFF2-40B4-BE49-F238E27FC236}">
                <a16:creationId xmlns:a16="http://schemas.microsoft.com/office/drawing/2014/main" id="{323D391D-758E-42C7-AD3C-D26FE2BE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Rectangle 14">
            <a:extLst>
              <a:ext uri="{FF2B5EF4-FFF2-40B4-BE49-F238E27FC236}">
                <a16:creationId xmlns:a16="http://schemas.microsoft.com/office/drawing/2014/main" id="{ED103A49-1222-418E-98EB-26419275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087" name="Группа 8">
            <a:extLst>
              <a:ext uri="{FF2B5EF4-FFF2-40B4-BE49-F238E27FC236}">
                <a16:creationId xmlns:a16="http://schemas.microsoft.com/office/drawing/2014/main" id="{97EDDDBD-0C6A-481A-A1D7-922391B2D25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054100"/>
            <a:ext cx="8139112" cy="1160463"/>
            <a:chOff x="3837" y="0"/>
            <a:chExt cx="7850505" cy="1225518"/>
          </a:xfrm>
        </p:grpSpPr>
        <p:sp>
          <p:nvSpPr>
            <p:cNvPr id="46093" name="Скругленный прямоугольник 14">
              <a:extLst>
                <a:ext uri="{FF2B5EF4-FFF2-40B4-BE49-F238E27FC236}">
                  <a16:creationId xmlns:a16="http://schemas.microsoft.com/office/drawing/2014/main" id="{D6DEC38A-7879-40E5-A470-29157E07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id="{7450B587-1948-41E0-B0B6-1411EAC8699C}"/>
                </a:ext>
              </a:extLst>
            </p:cNvPr>
            <p:cNvSpPr/>
            <p:nvPr/>
          </p:nvSpPr>
          <p:spPr>
            <a:xfrm>
              <a:off x="42117" y="35207"/>
              <a:ext cx="7773946" cy="1155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b="0" dirty="0">
                  <a:cs typeface="Arial" panose="020B0604020202020204" pitchFamily="34" charset="0"/>
                </a:rPr>
                <a:t>Ведение журнала внутреннего контроля (выбор печатной формы – с учётом и без учёта результатов контрольных действия, по которым не было выявлено ошибок, печать статистической таблицы с анализом содержания журнала в разрезе методов контроля и операций).</a:t>
              </a:r>
              <a:endParaRPr lang="en-US" altLang="ru-RU" sz="1400" b="0" dirty="0">
                <a:cs typeface="Arial" panose="020B0604020202020204" pitchFamily="34" charset="0"/>
              </a:endParaRPr>
            </a:p>
          </p:txBody>
        </p:sp>
      </p:grpSp>
      <p:pic>
        <p:nvPicPr>
          <p:cNvPr id="46088" name="Picture 9">
            <a:extLst>
              <a:ext uri="{FF2B5EF4-FFF2-40B4-BE49-F238E27FC236}">
                <a16:creationId xmlns:a16="http://schemas.microsoft.com/office/drawing/2014/main" id="{3BF2E889-EF4D-480B-BDAE-0AAC754F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47925"/>
            <a:ext cx="8135938" cy="386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10">
            <a:extLst>
              <a:ext uri="{FF2B5EF4-FFF2-40B4-BE49-F238E27FC236}">
                <a16:creationId xmlns:a16="http://schemas.microsoft.com/office/drawing/2014/main" id="{D57DB825-C022-43C0-8BF7-1BAACE67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868863"/>
            <a:ext cx="6408738" cy="1673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Text Box 8">
            <a:extLst>
              <a:ext uri="{FF2B5EF4-FFF2-40B4-BE49-F238E27FC236}">
                <a16:creationId xmlns:a16="http://schemas.microsoft.com/office/drawing/2014/main" id="{36713341-7B37-4020-8396-5A354A3D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81213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Печатная форма журнала</a:t>
            </a:r>
            <a:endParaRPr lang="ru-RU" altLang="ru-RU" sz="1200" b="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1" name="Нижний колонтитул 3">
            <a:extLst>
              <a:ext uri="{FF2B5EF4-FFF2-40B4-BE49-F238E27FC236}">
                <a16:creationId xmlns:a16="http://schemas.microsoft.com/office/drawing/2014/main" id="{BD6CCC5E-480E-4D57-8115-72F8134FA7D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Заголовок 1">
            <a:extLst>
              <a:ext uri="{FF2B5EF4-FFF2-40B4-BE49-F238E27FC236}">
                <a16:creationId xmlns:a16="http://schemas.microsoft.com/office/drawing/2014/main" id="{4DC0A835-F6E8-4624-8A6E-FCF2ABBF27A1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  <a:r>
              <a:rPr lang="en-US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внутреннего финансового контроля)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4D430CD2-C19F-47EE-BFD8-1A8F4246BE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15888"/>
            <a:ext cx="7202487" cy="1081087"/>
          </a:xfrm>
        </p:spPr>
        <p:txBody>
          <a:bodyPr/>
          <a:lstStyle/>
          <a:p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Задачи, решаемые в программе</a:t>
            </a:r>
            <a:br>
              <a:rPr lang="en-US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«1С-Финконтроль 8»</a:t>
            </a:r>
          </a:p>
        </p:txBody>
      </p:sp>
      <p:grpSp>
        <p:nvGrpSpPr>
          <p:cNvPr id="7171" name="Группа 4">
            <a:extLst>
              <a:ext uri="{FF2B5EF4-FFF2-40B4-BE49-F238E27FC236}">
                <a16:creationId xmlns:a16="http://schemas.microsoft.com/office/drawing/2014/main" id="{FFA707D3-1CAB-4F35-B0C5-7929EC2EDB7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341438"/>
            <a:ext cx="8497887" cy="2159000"/>
            <a:chOff x="7670" y="0"/>
            <a:chExt cx="7842839" cy="894849"/>
          </a:xfrm>
        </p:grpSpPr>
        <p:sp>
          <p:nvSpPr>
            <p:cNvPr id="6" name="Скругленный прямоугольник 5">
              <a:extLst>
                <a:ext uri="{FF2B5EF4-FFF2-40B4-BE49-F238E27FC236}">
                  <a16:creationId xmlns:a16="http://schemas.microsoft.com/office/drawing/2014/main" id="{656988BF-0BAC-45DD-813D-06556B2B158D}"/>
                </a:ext>
              </a:extLst>
            </p:cNvPr>
            <p:cNvSpPr/>
            <p:nvPr/>
          </p:nvSpPr>
          <p:spPr>
            <a:xfrm>
              <a:off x="7670" y="0"/>
              <a:ext cx="7842839" cy="894849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>
              <a:extLst>
                <a:ext uri="{FF2B5EF4-FFF2-40B4-BE49-F238E27FC236}">
                  <a16:creationId xmlns:a16="http://schemas.microsoft.com/office/drawing/2014/main" id="{35733D74-63CB-4700-8B1E-B70E5D10A3E0}"/>
                </a:ext>
              </a:extLst>
            </p:cNvPr>
            <p:cNvSpPr/>
            <p:nvPr/>
          </p:nvSpPr>
          <p:spPr>
            <a:xfrm>
              <a:off x="34042" y="27635"/>
              <a:ext cx="7790094" cy="839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>
                  <a:latin typeface="Arial" panose="020B0604020202020204" pitchFamily="34" charset="0"/>
                  <a:cs typeface="Arial" panose="020B0604020202020204" pitchFamily="34" charset="0"/>
                </a:rPr>
                <a:t>Для государственных учреждений: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	- Периодические проверки правильности ведения учета на основании показателей сохранённой бюджетной отчетности и журналов операций из программы ведения бухгалтерского учета «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1С: Бухгалтерия государственного учреждения</a:t>
              </a:r>
              <a:r>
                <a:rPr lang="ru-RU" altLang="ru-RU" sz="1500" b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(как 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редакции 1.0</a:t>
              </a: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, так и 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редакции 2.0</a:t>
              </a: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»). 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	- Формирование документов внутреннего финансового контроля (в том числе, автоматическое): матрицы рисков, карты, журнала, отчета.</a:t>
              </a:r>
              <a:endParaRPr lang="en-US" altLang="ru-RU" sz="15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72" name="Группа 7">
            <a:extLst>
              <a:ext uri="{FF2B5EF4-FFF2-40B4-BE49-F238E27FC236}">
                <a16:creationId xmlns:a16="http://schemas.microsoft.com/office/drawing/2014/main" id="{71349BC3-16A2-458C-A57B-295FB993E58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644900"/>
            <a:ext cx="8467725" cy="2663825"/>
            <a:chOff x="7670" y="0"/>
            <a:chExt cx="7842839" cy="894849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B66420FE-CF1F-4B24-95D3-DFB0C7C56EC6}"/>
                </a:ext>
              </a:extLst>
            </p:cNvPr>
            <p:cNvSpPr/>
            <p:nvPr/>
          </p:nvSpPr>
          <p:spPr>
            <a:xfrm>
              <a:off x="7670" y="0"/>
              <a:ext cx="7842839" cy="894849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32C0BCF7-207B-487A-8299-4FE2D4023919}"/>
                </a:ext>
              </a:extLst>
            </p:cNvPr>
            <p:cNvSpPr/>
            <p:nvPr/>
          </p:nvSpPr>
          <p:spPr>
            <a:xfrm>
              <a:off x="34136" y="0"/>
              <a:ext cx="7789906" cy="867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>
                  <a:latin typeface="Arial" panose="020B0604020202020204" pitchFamily="34" charset="0"/>
                  <a:cs typeface="Arial" panose="020B0604020202020204" pitchFamily="34" charset="0"/>
                </a:rPr>
                <a:t>Для ГРБС, головных организаций с филиальной сетью: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      - Периодические проверки правильности ведения учета в центральном аппарате учреждения на основании показателей сохранённой бюджетной отчетности и журналов операций из программы ведения бухгалтерского учета «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1С: Бухгалтерия государственного учреждения</a:t>
              </a: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 (как 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редакции 1.0</a:t>
              </a: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, так и </a:t>
              </a:r>
              <a:r>
                <a:rPr lang="ru-RU" altLang="ru-RU" sz="15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редакции 2.0</a:t>
              </a: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»). 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	- - Формирование документов внутреннего финансового контроля (в том числе, автоматическое): матрицы рисков, карты, журнала, отчета.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ru-RU" altLang="ru-RU" sz="1500" b="0">
                  <a:latin typeface="Arial" panose="020B0604020202020204" pitchFamily="34" charset="0"/>
                  <a:cs typeface="Arial" panose="020B0604020202020204" pitchFamily="34" charset="0"/>
                </a:rPr>
                <a:t>	- Организация автоматизированного мониторинга результатов проверки правильности ведения учета в подведомственных учреждениях.</a:t>
              </a:r>
              <a:endParaRPr lang="en-US" altLang="ru-RU" sz="15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3" name="Нижний колонтитул 3">
            <a:extLst>
              <a:ext uri="{FF2B5EF4-FFF2-40B4-BE49-F238E27FC236}">
                <a16:creationId xmlns:a16="http://schemas.microsoft.com/office/drawing/2014/main" id="{4A9F798E-FD8F-48C7-B870-C9A544A4EBB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C15EF402-4C89-40C2-9140-2EFED5CC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22158DEA-64C9-446B-9088-6C9E6539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9D83B96D-0443-44DE-9DA2-07CCE034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Rectangle 10">
            <a:extLst>
              <a:ext uri="{FF2B5EF4-FFF2-40B4-BE49-F238E27FC236}">
                <a16:creationId xmlns:a16="http://schemas.microsoft.com/office/drawing/2014/main" id="{CD74D41F-D3F7-44EC-96E8-48F92E89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4" name="Rectangle 14">
            <a:extLst>
              <a:ext uri="{FF2B5EF4-FFF2-40B4-BE49-F238E27FC236}">
                <a16:creationId xmlns:a16="http://schemas.microsoft.com/office/drawing/2014/main" id="{8047B8A3-687D-4938-A1F7-8BC1DF8C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135" name="Группа 8">
            <a:extLst>
              <a:ext uri="{FF2B5EF4-FFF2-40B4-BE49-F238E27FC236}">
                <a16:creationId xmlns:a16="http://schemas.microsoft.com/office/drawing/2014/main" id="{7F5C53CF-A80C-4859-898C-EC5F4138D1DE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836613"/>
            <a:ext cx="7850187" cy="1223962"/>
            <a:chOff x="3837" y="0"/>
            <a:chExt cx="7850505" cy="1225518"/>
          </a:xfrm>
        </p:grpSpPr>
        <p:sp>
          <p:nvSpPr>
            <p:cNvPr id="48149" name="Скругленный прямоугольник 14">
              <a:extLst>
                <a:ext uri="{FF2B5EF4-FFF2-40B4-BE49-F238E27FC236}">
                  <a16:creationId xmlns:a16="http://schemas.microsoft.com/office/drawing/2014/main" id="{82D6174A-74C5-4775-BE21-E20E14996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id="{D618D4E7-4733-411D-8A29-A21B48746DDD}"/>
                </a:ext>
              </a:extLst>
            </p:cNvPr>
            <p:cNvSpPr/>
            <p:nvPr/>
          </p:nvSpPr>
          <p:spPr>
            <a:xfrm>
              <a:off x="41939" y="34969"/>
              <a:ext cx="7774302" cy="1155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  <a:defRPr/>
              </a:pPr>
              <a:r>
                <a:rPr lang="ru-RU" alt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Если в организации несколько подразделений и на каждое подразделение сделана отдельная карта и заведен журнал, то создаются отчеты о результатах ВФК для каждого подразделения. Затем отдельно формируется сводный отчет без указания подразделения, заполняемый по нажатию кнопки «Консолидировать».</a:t>
              </a:r>
              <a:endParaRPr lang="en-US" altLang="ru-RU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136" name="Picture 6">
            <a:extLst>
              <a:ext uri="{FF2B5EF4-FFF2-40B4-BE49-F238E27FC236}">
                <a16:creationId xmlns:a16="http://schemas.microsoft.com/office/drawing/2014/main" id="{3901AF1F-20D9-4C3A-ACB1-5924093B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140075"/>
            <a:ext cx="8532812" cy="311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7">
            <a:extLst>
              <a:ext uri="{FF2B5EF4-FFF2-40B4-BE49-F238E27FC236}">
                <a16:creationId xmlns:a16="http://schemas.microsoft.com/office/drawing/2014/main" id="{1371B4BC-FA51-4682-A850-0487BC7C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54213"/>
            <a:ext cx="1514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8">
            <a:extLst>
              <a:ext uri="{FF2B5EF4-FFF2-40B4-BE49-F238E27FC236}">
                <a16:creationId xmlns:a16="http://schemas.microsoft.com/office/drawing/2014/main" id="{3266947B-60BB-4240-BEDD-7EB5511E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2295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7">
            <a:extLst>
              <a:ext uri="{FF2B5EF4-FFF2-40B4-BE49-F238E27FC236}">
                <a16:creationId xmlns:a16="http://schemas.microsoft.com/office/drawing/2014/main" id="{44FD8822-54DF-44AF-9A93-56D6FC61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073275"/>
            <a:ext cx="3240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200" b="0">
                <a:latin typeface="Arial" panose="020B0604020202020204" pitchFamily="34" charset="0"/>
                <a:cs typeface="Arial" panose="020B0604020202020204" pitchFamily="34" charset="0"/>
              </a:rPr>
              <a:t>Для заполнения сводного отчета</a:t>
            </a:r>
          </a:p>
        </p:txBody>
      </p:sp>
      <p:sp>
        <p:nvSpPr>
          <p:cNvPr id="48140" name="Text Box 18">
            <a:extLst>
              <a:ext uri="{FF2B5EF4-FFF2-40B4-BE49-F238E27FC236}">
                <a16:creationId xmlns:a16="http://schemas.microsoft.com/office/drawing/2014/main" id="{524E9896-428A-4E96-A94F-27570D51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93963"/>
            <a:ext cx="324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200" b="0">
                <a:latin typeface="Arial" panose="020B0604020202020204" pitchFamily="34" charset="0"/>
                <a:cs typeface="Arial" panose="020B0604020202020204" pitchFamily="34" charset="0"/>
              </a:rPr>
              <a:t>Для заполнения отчета подразделения</a:t>
            </a:r>
          </a:p>
        </p:txBody>
      </p:sp>
      <p:pic>
        <p:nvPicPr>
          <p:cNvPr id="48141" name="Picture 19">
            <a:extLst>
              <a:ext uri="{FF2B5EF4-FFF2-40B4-BE49-F238E27FC236}">
                <a16:creationId xmlns:a16="http://schemas.microsoft.com/office/drawing/2014/main" id="{DBEB7772-9A75-4349-9B51-647BCFC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535613"/>
            <a:ext cx="4319587" cy="989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>
            <a:extLst>
              <a:ext uri="{FF2B5EF4-FFF2-40B4-BE49-F238E27FC236}">
                <a16:creationId xmlns:a16="http://schemas.microsoft.com/office/drawing/2014/main" id="{8E02B72A-9C9A-4AC7-9D19-9DD452328B9C}"/>
              </a:ext>
            </a:extLst>
          </p:cNvPr>
          <p:cNvSpPr/>
          <p:nvPr/>
        </p:nvSpPr>
        <p:spPr>
          <a:xfrm rot="5400000">
            <a:off x="3383756" y="3969544"/>
            <a:ext cx="2016125" cy="935038"/>
          </a:xfrm>
          <a:prstGeom prst="bentArrow">
            <a:avLst>
              <a:gd name="adj1" fmla="val 5467"/>
              <a:gd name="adj2" fmla="val 8150"/>
              <a:gd name="adj3" fmla="val 15232"/>
              <a:gd name="adj4" fmla="val 642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CCE8654-6532-4DCF-BB5A-C1593AD6B8AE}"/>
              </a:ext>
            </a:extLst>
          </p:cNvPr>
          <p:cNvSpPr/>
          <p:nvPr/>
        </p:nvSpPr>
        <p:spPr>
          <a:xfrm>
            <a:off x="1547813" y="2563813"/>
            <a:ext cx="592137" cy="138112"/>
          </a:xfrm>
          <a:prstGeom prst="rightArrow">
            <a:avLst>
              <a:gd name="adj1" fmla="val 33720"/>
              <a:gd name="adj2" fmla="val 102911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28" name="Стрелка углом 27">
            <a:extLst>
              <a:ext uri="{FF2B5EF4-FFF2-40B4-BE49-F238E27FC236}">
                <a16:creationId xmlns:a16="http://schemas.microsoft.com/office/drawing/2014/main" id="{F64A455C-9A88-4090-B3CA-F425E9B4334D}"/>
              </a:ext>
            </a:extLst>
          </p:cNvPr>
          <p:cNvSpPr/>
          <p:nvPr/>
        </p:nvSpPr>
        <p:spPr>
          <a:xfrm>
            <a:off x="1547813" y="2143125"/>
            <a:ext cx="592137" cy="1212850"/>
          </a:xfrm>
          <a:prstGeom prst="bentArrow">
            <a:avLst>
              <a:gd name="adj1" fmla="val 8438"/>
              <a:gd name="adj2" fmla="val 11121"/>
              <a:gd name="adj3" fmla="val 25629"/>
              <a:gd name="adj4" fmla="val 3901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B82B095-300D-47E0-9E87-BE8DC3FAB1E7}"/>
              </a:ext>
            </a:extLst>
          </p:cNvPr>
          <p:cNvSpPr/>
          <p:nvPr/>
        </p:nvSpPr>
        <p:spPr>
          <a:xfrm>
            <a:off x="1403350" y="3355975"/>
            <a:ext cx="1223963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B4497388-9D16-4AD6-84C9-F7F57435208E}"/>
              </a:ext>
            </a:extLst>
          </p:cNvPr>
          <p:cNvSpPr/>
          <p:nvPr/>
        </p:nvSpPr>
        <p:spPr>
          <a:xfrm>
            <a:off x="3059113" y="3355975"/>
            <a:ext cx="828675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8147" name="Заголовок 1">
            <a:extLst>
              <a:ext uri="{FF2B5EF4-FFF2-40B4-BE49-F238E27FC236}">
                <a16:creationId xmlns:a16="http://schemas.microsoft.com/office/drawing/2014/main" id="{2C928E70-EF42-460F-A62A-E884DBD83EEA}"/>
              </a:ext>
            </a:extLst>
          </p:cNvPr>
          <p:cNvSpPr txBox="1">
            <a:spLocks/>
          </p:cNvSpPr>
          <p:nvPr/>
        </p:nvSpPr>
        <p:spPr bwMode="auto">
          <a:xfrm>
            <a:off x="1619250" y="188913"/>
            <a:ext cx="6985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(отчет внутреннего финансового контроля)</a:t>
            </a:r>
          </a:p>
        </p:txBody>
      </p:sp>
      <p:sp>
        <p:nvSpPr>
          <p:cNvPr id="48148" name="Нижний колонтитул 3">
            <a:extLst>
              <a:ext uri="{FF2B5EF4-FFF2-40B4-BE49-F238E27FC236}">
                <a16:creationId xmlns:a16="http://schemas.microsoft.com/office/drawing/2014/main" id="{B37D5D40-8F77-491E-9F78-E55C1015EE8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815F7DDA-4EB0-488D-B2B5-F1909460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50179" name="Rectangle 11">
            <a:extLst>
              <a:ext uri="{FF2B5EF4-FFF2-40B4-BE49-F238E27FC236}">
                <a16:creationId xmlns:a16="http://schemas.microsoft.com/office/drawing/2014/main" id="{4DD042E7-157D-41FF-8A03-6B5DF7226E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628775"/>
            <a:ext cx="7416800" cy="358775"/>
          </a:xfrm>
        </p:spPr>
        <p:txBody>
          <a:bodyPr/>
          <a:lstStyle/>
          <a:p>
            <a:pPr algn="ctr" eaLnBrk="1" hangingPunct="1"/>
            <a:r>
              <a:rPr lang="ru-RU" altLang="ru-RU" sz="2000" b="1" u="sng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 с блоком мониторинга</a:t>
            </a: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87CFA7BB-42E7-4971-B0AE-84F1CF16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33613"/>
            <a:ext cx="77771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304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19200" indent="-304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304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3048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304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304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304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3048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ru-RU" altLang="ru-RU" sz="2000" b="0">
                <a:latin typeface="Futura PT Demi" pitchFamily="34" charset="0"/>
                <a:cs typeface="Futura PT Demi" pitchFamily="34" charset="0"/>
              </a:rPr>
              <a:t>Формирование запросов на подключение подведомственных учреждений.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ru-RU" altLang="ru-RU" sz="2000" b="0">
                <a:latin typeface="Futura PT Demi" pitchFamily="34" charset="0"/>
                <a:cs typeface="Futura PT Demi" pitchFamily="34" charset="0"/>
              </a:rPr>
              <a:t>Запуск блока мониторинга результатов проверок подведомственных учреждений, анализ выполнения проверок.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ru-RU" altLang="ru-RU" sz="2000" b="0">
                <a:latin typeface="Futura PT Demi" pitchFamily="34" charset="0"/>
                <a:cs typeface="Futura PT Demi" pitchFamily="34" charset="0"/>
              </a:rPr>
              <a:t>Просмотр данных подведомственных учреждений с разной детализаций выводимых данных.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ru-RU" altLang="ru-RU" sz="2000" b="0">
                <a:latin typeface="Futura PT Demi" pitchFamily="34" charset="0"/>
                <a:cs typeface="Futura PT Demi" pitchFamily="34" charset="0"/>
              </a:rPr>
              <a:t>Формирование сводного отчета по ВФК.</a:t>
            </a: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8AFC951A-781D-4151-9288-6F75E70D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7632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(Мониторинг)</a:t>
            </a:r>
          </a:p>
        </p:txBody>
      </p:sp>
      <p:sp>
        <p:nvSpPr>
          <p:cNvPr id="50182" name="Нижний колонтитул 3">
            <a:extLst>
              <a:ext uri="{FF2B5EF4-FFF2-40B4-BE49-F238E27FC236}">
                <a16:creationId xmlns:a16="http://schemas.microsoft.com/office/drawing/2014/main" id="{24486218-6103-4F34-9B3D-8B5A377045A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660CF434-6761-47EC-A670-26FC93D8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3A5C6BF5-8AE8-4044-AD73-109000AE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04" name="Группа 8">
            <a:extLst>
              <a:ext uri="{FF2B5EF4-FFF2-40B4-BE49-F238E27FC236}">
                <a16:creationId xmlns:a16="http://schemas.microsoft.com/office/drawing/2014/main" id="{5BC69761-7600-4DB7-A287-3DBC3CA9C99E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366838"/>
            <a:ext cx="7056437" cy="622300"/>
            <a:chOff x="3835" y="186359"/>
            <a:chExt cx="7850505" cy="1225518"/>
          </a:xfrm>
        </p:grpSpPr>
        <p:sp>
          <p:nvSpPr>
            <p:cNvPr id="51209" name="Скругленный прямоугольник 14">
              <a:extLst>
                <a:ext uri="{FF2B5EF4-FFF2-40B4-BE49-F238E27FC236}">
                  <a16:creationId xmlns:a16="http://schemas.microsoft.com/office/drawing/2014/main" id="{FC6F2C7D-83D2-4CD5-AA6A-4845605D9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186359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9A013F1E-91F1-4859-917E-CFC2118661CD}"/>
                </a:ext>
              </a:extLst>
            </p:cNvPr>
            <p:cNvSpPr/>
            <p:nvPr/>
          </p:nvSpPr>
          <p:spPr>
            <a:xfrm>
              <a:off x="42690" y="186359"/>
              <a:ext cx="7772795" cy="1159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0" dirty="0">
                  <a:cs typeface="Arial" panose="020B0604020202020204" pitchFamily="34" charset="0"/>
                </a:rPr>
                <a:t>1. Формирование запросов на подключение подведомственных учреждений (вышестоящая организация запрос отправляет, а подведомственное учреждение запрос подтверждает).</a:t>
              </a:r>
            </a:p>
          </p:txBody>
        </p:sp>
      </p:grpSp>
      <p:pic>
        <p:nvPicPr>
          <p:cNvPr id="51205" name="Picture 12">
            <a:extLst>
              <a:ext uri="{FF2B5EF4-FFF2-40B4-BE49-F238E27FC236}">
                <a16:creationId xmlns:a16="http://schemas.microsoft.com/office/drawing/2014/main" id="{D14DFE3B-8693-43F7-A9E5-82146C72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205038"/>
            <a:ext cx="5908675" cy="4260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AutoShape 14">
            <a:extLst>
              <a:ext uri="{FF2B5EF4-FFF2-40B4-BE49-F238E27FC236}">
                <a16:creationId xmlns:a16="http://schemas.microsoft.com/office/drawing/2014/main" id="{F9EE3E4E-C633-48F6-9AB2-5F6D80AF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716338"/>
            <a:ext cx="3673475" cy="23050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Нижний колонтитул 3">
            <a:extLst>
              <a:ext uri="{FF2B5EF4-FFF2-40B4-BE49-F238E27FC236}">
                <a16:creationId xmlns:a16="http://schemas.microsoft.com/office/drawing/2014/main" id="{5A29785C-640E-484B-A431-F1E77B28EB2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Rectangle 2">
            <a:extLst>
              <a:ext uri="{FF2B5EF4-FFF2-40B4-BE49-F238E27FC236}">
                <a16:creationId xmlns:a16="http://schemas.microsoft.com/office/drawing/2014/main" id="{32F0E404-A102-4DAA-957B-59443A20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7632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(Мониторинг)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60D3980-924E-434F-8E43-3C7B94648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765129C0-B931-4282-85E2-6BD44B39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2" name="Picture 10">
            <a:extLst>
              <a:ext uri="{FF2B5EF4-FFF2-40B4-BE49-F238E27FC236}">
                <a16:creationId xmlns:a16="http://schemas.microsoft.com/office/drawing/2014/main" id="{7A6EDAB7-5ED3-4C24-81FD-7C580954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11338"/>
            <a:ext cx="6840537" cy="457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53" name="Группа 8">
            <a:extLst>
              <a:ext uri="{FF2B5EF4-FFF2-40B4-BE49-F238E27FC236}">
                <a16:creationId xmlns:a16="http://schemas.microsoft.com/office/drawing/2014/main" id="{75AFE452-1594-4167-B939-1470BCBAB6D9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1196975"/>
            <a:ext cx="7343775" cy="647700"/>
            <a:chOff x="3835" y="186359"/>
            <a:chExt cx="7850505" cy="1225518"/>
          </a:xfrm>
        </p:grpSpPr>
        <p:sp>
          <p:nvSpPr>
            <p:cNvPr id="53257" name="Скругленный прямоугольник 14">
              <a:extLst>
                <a:ext uri="{FF2B5EF4-FFF2-40B4-BE49-F238E27FC236}">
                  <a16:creationId xmlns:a16="http://schemas.microsoft.com/office/drawing/2014/main" id="{2A3D7CCE-8DC6-4A2D-9133-750D68331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186359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516F402D-AC2D-4A73-8314-975A768780B0}"/>
                </a:ext>
              </a:extLst>
            </p:cNvPr>
            <p:cNvSpPr/>
            <p:nvPr/>
          </p:nvSpPr>
          <p:spPr>
            <a:xfrm>
              <a:off x="41170" y="186359"/>
              <a:ext cx="7775835" cy="115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2. Запуск блока мониторинга результатов проверок и просмотр данных подведомственных учреждений.</a:t>
              </a:r>
            </a:p>
          </p:txBody>
        </p:sp>
      </p:grpSp>
      <p:sp>
        <p:nvSpPr>
          <p:cNvPr id="53254" name="AutoShape 14">
            <a:extLst>
              <a:ext uri="{FF2B5EF4-FFF2-40B4-BE49-F238E27FC236}">
                <a16:creationId xmlns:a16="http://schemas.microsoft.com/office/drawing/2014/main" id="{9337BF53-48C2-4F49-ABE0-7AF37589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221163"/>
            <a:ext cx="3816350" cy="22320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Нижний колонтитул 3">
            <a:extLst>
              <a:ext uri="{FF2B5EF4-FFF2-40B4-BE49-F238E27FC236}">
                <a16:creationId xmlns:a16="http://schemas.microsoft.com/office/drawing/2014/main" id="{4C795682-9CB3-468D-984C-940F4CA7868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6" name="Rectangle 2">
            <a:extLst>
              <a:ext uri="{FF2B5EF4-FFF2-40B4-BE49-F238E27FC236}">
                <a16:creationId xmlns:a16="http://schemas.microsoft.com/office/drawing/2014/main" id="{D5CD5B82-CBAC-414D-90D0-6CFA75379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7632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(Мониторинг)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8F6CAF7-C5F9-4884-96CD-503F7F5E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769A186F-415E-4F08-AA24-259B809C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300" name="Группа 8">
            <a:extLst>
              <a:ext uri="{FF2B5EF4-FFF2-40B4-BE49-F238E27FC236}">
                <a16:creationId xmlns:a16="http://schemas.microsoft.com/office/drawing/2014/main" id="{9FEBD091-B785-46BC-B4C0-F0D15673B82B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1250950"/>
            <a:ext cx="2376487" cy="952500"/>
            <a:chOff x="3837" y="0"/>
            <a:chExt cx="7850506" cy="1225518"/>
          </a:xfrm>
        </p:grpSpPr>
        <p:sp>
          <p:nvSpPr>
            <p:cNvPr id="3" name="Скругленный прямоугольник 14">
              <a:extLst>
                <a:ext uri="{FF2B5EF4-FFF2-40B4-BE49-F238E27FC236}">
                  <a16:creationId xmlns:a16="http://schemas.microsoft.com/office/drawing/2014/main" id="{1B495D6A-6F3F-4A17-99DF-789470C5097C}"/>
                </a:ext>
              </a:extLst>
            </p:cNvPr>
            <p:cNvSpPr/>
            <p:nvPr/>
          </p:nvSpPr>
          <p:spPr>
            <a:xfrm>
              <a:off x="3837" y="0"/>
              <a:ext cx="7850506" cy="1225518"/>
            </a:xfrm>
            <a:prstGeom prst="roundRect">
              <a:avLst>
                <a:gd name="adj" fmla="val 10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>
              <a:extLst>
                <a:ext uri="{FF2B5EF4-FFF2-40B4-BE49-F238E27FC236}">
                  <a16:creationId xmlns:a16="http://schemas.microsoft.com/office/drawing/2014/main" id="{6581E219-9FAA-4791-92AF-96505C2B16AA}"/>
                </a:ext>
              </a:extLst>
            </p:cNvPr>
            <p:cNvSpPr/>
            <p:nvPr/>
          </p:nvSpPr>
          <p:spPr>
            <a:xfrm>
              <a:off x="40544" y="71489"/>
              <a:ext cx="7813799" cy="1154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Просмотр результатов проверки за выбранный отчетный период</a:t>
              </a:r>
              <a:endParaRPr lang="en-US" altLang="ru-RU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301" name="Группа 8">
            <a:extLst>
              <a:ext uri="{FF2B5EF4-FFF2-40B4-BE49-F238E27FC236}">
                <a16:creationId xmlns:a16="http://schemas.microsoft.com/office/drawing/2014/main" id="{305D47AA-E28C-4B5D-99EF-837ABB1E52DE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250950"/>
            <a:ext cx="2951163" cy="952500"/>
            <a:chOff x="3837" y="0"/>
            <a:chExt cx="7850505" cy="1225518"/>
          </a:xfrm>
        </p:grpSpPr>
        <p:sp>
          <p:nvSpPr>
            <p:cNvPr id="5" name="Скругленный прямоугольник 14">
              <a:extLst>
                <a:ext uri="{FF2B5EF4-FFF2-40B4-BE49-F238E27FC236}">
                  <a16:creationId xmlns:a16="http://schemas.microsoft.com/office/drawing/2014/main" id="{EFFBF668-F7E7-468F-A036-ADBDDA551717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32C9EA69-C086-48A4-B872-90AA3BB03BEF}"/>
                </a:ext>
              </a:extLst>
            </p:cNvPr>
            <p:cNvSpPr/>
            <p:nvPr/>
          </p:nvSpPr>
          <p:spPr>
            <a:xfrm>
              <a:off x="41845" y="32680"/>
              <a:ext cx="7812497" cy="1160157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11200">
                <a:spcBef>
                  <a:spcPct val="0"/>
                </a:spcBef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11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Получение сводного отчета о результатах внутреннего контроля по формам, утвержденным Минфином РФ</a:t>
              </a:r>
              <a:endParaRPr lang="en-US" altLang="ru-RU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302" name="Picture 9">
            <a:extLst>
              <a:ext uri="{FF2B5EF4-FFF2-40B4-BE49-F238E27FC236}">
                <a16:creationId xmlns:a16="http://schemas.microsoft.com/office/drawing/2014/main" id="{C361B68C-AB50-4395-A3D4-36B24B171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6192837" cy="1985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5D1678B1-7249-4A96-B522-B73EDF88E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7704137" cy="2255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Скругленный прямоугольник 1">
            <a:extLst>
              <a:ext uri="{FF2B5EF4-FFF2-40B4-BE49-F238E27FC236}">
                <a16:creationId xmlns:a16="http://schemas.microsoft.com/office/drawing/2014/main" id="{16C8F3C4-790E-412B-921B-E4621B6B6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284538"/>
            <a:ext cx="1223962" cy="5048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ru-RU" altLang="ru-RU" sz="17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5" name="Скругленный прямоугольник 1">
            <a:extLst>
              <a:ext uri="{FF2B5EF4-FFF2-40B4-BE49-F238E27FC236}">
                <a16:creationId xmlns:a16="http://schemas.microsoft.com/office/drawing/2014/main" id="{603F87A4-024D-43E2-8287-67570ABB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5013325"/>
            <a:ext cx="1079500" cy="3603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ru-RU" altLang="ru-RU" sz="17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триховая стрелка вправо 35">
            <a:extLst>
              <a:ext uri="{FF2B5EF4-FFF2-40B4-BE49-F238E27FC236}">
                <a16:creationId xmlns:a16="http://schemas.microsoft.com/office/drawing/2014/main" id="{6E1EE0DF-0E25-4736-B64B-BA864A4FDB6F}"/>
              </a:ext>
            </a:extLst>
          </p:cNvPr>
          <p:cNvSpPr/>
          <p:nvPr/>
        </p:nvSpPr>
        <p:spPr>
          <a:xfrm rot="5400000">
            <a:off x="2087563" y="2312988"/>
            <a:ext cx="431800" cy="215900"/>
          </a:xfrm>
          <a:prstGeom prst="stripedRightArrow">
            <a:avLst>
              <a:gd name="adj1" fmla="val 50000"/>
              <a:gd name="adj2" fmla="val 507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2" name="Штриховая стрелка вправо 35">
            <a:extLst>
              <a:ext uri="{FF2B5EF4-FFF2-40B4-BE49-F238E27FC236}">
                <a16:creationId xmlns:a16="http://schemas.microsoft.com/office/drawing/2014/main" id="{7700BA10-D591-4D52-A8A4-03E51C053D47}"/>
              </a:ext>
            </a:extLst>
          </p:cNvPr>
          <p:cNvSpPr/>
          <p:nvPr/>
        </p:nvSpPr>
        <p:spPr>
          <a:xfrm rot="5400000">
            <a:off x="7308057" y="3140869"/>
            <a:ext cx="2087562" cy="215900"/>
          </a:xfrm>
          <a:prstGeom prst="stripedRightArrow">
            <a:avLst>
              <a:gd name="adj1" fmla="val 50000"/>
              <a:gd name="adj2" fmla="val 507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55308" name="Нижний колонтитул 3">
            <a:extLst>
              <a:ext uri="{FF2B5EF4-FFF2-40B4-BE49-F238E27FC236}">
                <a16:creationId xmlns:a16="http://schemas.microsoft.com/office/drawing/2014/main" id="{C0FF89F8-B040-4929-B678-4FC23E33E2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9" name="Rectangle 2">
            <a:extLst>
              <a:ext uri="{FF2B5EF4-FFF2-40B4-BE49-F238E27FC236}">
                <a16:creationId xmlns:a16="http://schemas.microsoft.com/office/drawing/2014/main" id="{76F91547-270F-4A18-84E8-02E1417C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7632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2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(Мониторинг)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34872B2D-6231-4D69-8FE6-DB029F6E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E1BE08A2-5759-4704-8609-92E1CA9D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Rectangle 10">
            <a:extLst>
              <a:ext uri="{FF2B5EF4-FFF2-40B4-BE49-F238E27FC236}">
                <a16:creationId xmlns:a16="http://schemas.microsoft.com/office/drawing/2014/main" id="{4177A14A-BD55-4B49-A119-F1683956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Rectangle 14">
            <a:extLst>
              <a:ext uri="{FF2B5EF4-FFF2-40B4-BE49-F238E27FC236}">
                <a16:creationId xmlns:a16="http://schemas.microsoft.com/office/drawing/2014/main" id="{FFDEAEB4-749B-4EFC-9952-3157B1BA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0" name="Заголовок 1">
            <a:extLst>
              <a:ext uri="{FF2B5EF4-FFF2-40B4-BE49-F238E27FC236}">
                <a16:creationId xmlns:a16="http://schemas.microsoft.com/office/drawing/2014/main" id="{9C6B2584-FB91-46F5-862B-1C0290EE5FFC}"/>
              </a:ext>
            </a:extLst>
          </p:cNvPr>
          <p:cNvSpPr>
            <a:spLocks/>
          </p:cNvSpPr>
          <p:nvPr/>
        </p:nvSpPr>
        <p:spPr bwMode="auto">
          <a:xfrm>
            <a:off x="1619250" y="115888"/>
            <a:ext cx="638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информация.</a:t>
            </a:r>
          </a:p>
        </p:txBody>
      </p:sp>
      <p:pic>
        <p:nvPicPr>
          <p:cNvPr id="57351" name="Picture 13">
            <a:extLst>
              <a:ext uri="{FF2B5EF4-FFF2-40B4-BE49-F238E27FC236}">
                <a16:creationId xmlns:a16="http://schemas.microsoft.com/office/drawing/2014/main" id="{6FF2D6C8-988D-406E-B3BC-E91A198D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63675"/>
            <a:ext cx="4176712" cy="376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14">
            <a:extLst>
              <a:ext uri="{FF2B5EF4-FFF2-40B4-BE49-F238E27FC236}">
                <a16:creationId xmlns:a16="http://schemas.microsoft.com/office/drawing/2014/main" id="{7C291C05-15AB-4A3B-B010-598F0A3E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448945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15">
            <a:extLst>
              <a:ext uri="{FF2B5EF4-FFF2-40B4-BE49-F238E27FC236}">
                <a16:creationId xmlns:a16="http://schemas.microsoft.com/office/drawing/2014/main" id="{BB4AC977-C873-4926-968C-7B74EE38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77963"/>
            <a:ext cx="4464050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47DFA3F-5C91-4B85-985E-8D31397466D8}"/>
              </a:ext>
            </a:extLst>
          </p:cNvPr>
          <p:cNvSpPr/>
          <p:nvPr/>
        </p:nvSpPr>
        <p:spPr>
          <a:xfrm>
            <a:off x="1042988" y="2052638"/>
            <a:ext cx="1223962" cy="27781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007C57E8-9C51-41C2-AB0C-AB1BED0AF5B2}"/>
              </a:ext>
            </a:extLst>
          </p:cNvPr>
          <p:cNvSpPr/>
          <p:nvPr/>
        </p:nvSpPr>
        <p:spPr>
          <a:xfrm>
            <a:off x="4859338" y="4054475"/>
            <a:ext cx="1225550" cy="1152525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137C46E8-1D2C-4B6F-9DCD-052A05CDBCCD}"/>
              </a:ext>
            </a:extLst>
          </p:cNvPr>
          <p:cNvSpPr/>
          <p:nvPr/>
        </p:nvSpPr>
        <p:spPr>
          <a:xfrm>
            <a:off x="3563938" y="4508500"/>
            <a:ext cx="1223962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57357" name="Text Box 19">
            <a:extLst>
              <a:ext uri="{FF2B5EF4-FFF2-40B4-BE49-F238E27FC236}">
                <a16:creationId xmlns:a16="http://schemas.microsoft.com/office/drawing/2014/main" id="{950AB2DA-D739-4BE9-8EA5-1A114464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17600"/>
            <a:ext cx="36004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b="0">
                <a:latin typeface="Arial" panose="020B0604020202020204" pitchFamily="34" charset="0"/>
                <a:cs typeface="Arial" panose="020B0604020202020204" pitchFamily="34" charset="0"/>
              </a:rPr>
              <a:t>До инициализации на сайте - в разделе «Регистрация».</a:t>
            </a:r>
          </a:p>
        </p:txBody>
      </p:sp>
      <p:sp>
        <p:nvSpPr>
          <p:cNvPr id="57358" name="Text Box 20">
            <a:extLst>
              <a:ext uri="{FF2B5EF4-FFF2-40B4-BE49-F238E27FC236}">
                <a16:creationId xmlns:a16="http://schemas.microsoft.com/office/drawing/2014/main" id="{37FA35F6-2620-4FF7-AE45-C45683D1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1103313"/>
            <a:ext cx="39608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b="0">
                <a:latin typeface="Arial" panose="020B0604020202020204" pitchFamily="34" charset="0"/>
                <a:cs typeface="Arial" panose="020B0604020202020204" pitchFamily="34" charset="0"/>
              </a:rPr>
              <a:t>После инициализации на сайте - в разделе «Начало работы».</a:t>
            </a:r>
          </a:p>
        </p:txBody>
      </p:sp>
      <p:sp>
        <p:nvSpPr>
          <p:cNvPr id="57359" name="Text Box 21">
            <a:extLst>
              <a:ext uri="{FF2B5EF4-FFF2-40B4-BE49-F238E27FC236}">
                <a16:creationId xmlns:a16="http://schemas.microsoft.com/office/drawing/2014/main" id="{D067F78D-72DE-4879-9BD3-263C36B9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49725"/>
            <a:ext cx="43926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000" b="0">
                <a:latin typeface="Arial" panose="020B0604020202020204" pitchFamily="34" charset="0"/>
                <a:cs typeface="Arial" panose="020B0604020202020204" pitchFamily="34" charset="0"/>
              </a:rPr>
              <a:t>В информационной базе - по ссылке «Руководства пользователя».</a:t>
            </a:r>
          </a:p>
        </p:txBody>
      </p:sp>
      <p:sp>
        <p:nvSpPr>
          <p:cNvPr id="57360" name="Нижний колонтитул 3">
            <a:extLst>
              <a:ext uri="{FF2B5EF4-FFF2-40B4-BE49-F238E27FC236}">
                <a16:creationId xmlns:a16="http://schemas.microsoft.com/office/drawing/2014/main" id="{92AFDED4-7D37-429A-BE02-77E2CAFB7E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C71D03E-3E9B-4204-A6CD-979A8F6187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44450"/>
            <a:ext cx="7200900" cy="1081088"/>
          </a:xfrm>
        </p:spPr>
        <p:txBody>
          <a:bodyPr/>
          <a:lstStyle/>
          <a:p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</a:rPr>
              <a:t>Поддержка программы «1С-Финконтроль 8»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24C1CD6-6947-41FC-8180-1D61A8AC7A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700213"/>
            <a:ext cx="8677275" cy="1879600"/>
          </a:xfrm>
        </p:spPr>
        <p:txBody>
          <a:bodyPr/>
          <a:lstStyle/>
          <a:p>
            <a:pPr marL="268288" indent="-268288">
              <a:lnSpc>
                <a:spcPct val="80000"/>
              </a:lnSpc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Телефон горячей линии: 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+7 (499) 650-76-03</a:t>
            </a:r>
          </a:p>
          <a:p>
            <a:pPr marL="268288" indent="-268288">
              <a:lnSpc>
                <a:spcPct val="80000"/>
              </a:lnSpc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 (вопросы по входу в программу, работе сайта) в режиме 24х7: </a:t>
            </a:r>
            <a:r>
              <a:rPr lang="ru-RU" altLang="ru-RU" sz="1600" b="1">
                <a:latin typeface="Arial" panose="020B0604020202020204" pitchFamily="34" charset="0"/>
                <a:cs typeface="Arial" panose="020B0604020202020204" pitchFamily="34" charset="0"/>
              </a:rPr>
              <a:t>tech@fincontrol8.ru</a:t>
            </a:r>
          </a:p>
          <a:p>
            <a:pPr marL="268288" indent="-268288">
              <a:lnSpc>
                <a:spcPct val="80000"/>
              </a:lnSpc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Консультации по порядку работы с программой с 9-00 до 18-00 в рабочие дни по московскому времени: </a:t>
            </a:r>
            <a:r>
              <a:rPr lang="ru-RU" altLang="ru-RU" sz="2400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support@fincontrol8.ru</a:t>
            </a:r>
            <a:endParaRPr lang="en-US" altLang="ru-RU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>
              <a:lnSpc>
                <a:spcPct val="80000"/>
              </a:lnSpc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Служба поддержки представлен в 1С-Коннект с 9-00 до 18-00 в рабочие дни по московскому времени: </a:t>
            </a:r>
          </a:p>
        </p:txBody>
      </p:sp>
      <p:sp>
        <p:nvSpPr>
          <p:cNvPr id="59396" name="Text Box 5">
            <a:extLst>
              <a:ext uri="{FF2B5EF4-FFF2-40B4-BE49-F238E27FC236}">
                <a16:creationId xmlns:a16="http://schemas.microsoft.com/office/drawing/2014/main" id="{209722B1-1479-4C1C-8727-2DE2A092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44512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ru-RU" altLang="ru-RU" sz="1800" b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733D6C-72BA-448A-8DE3-04C58DE9D356}"/>
              </a:ext>
            </a:extLst>
          </p:cNvPr>
          <p:cNvSpPr/>
          <p:nvPr/>
        </p:nvSpPr>
        <p:spPr>
          <a:xfrm>
            <a:off x="642938" y="5010150"/>
            <a:ext cx="7816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Поддерживаемые </a:t>
            </a:r>
            <a:r>
              <a:rPr lang="en-US" sz="3600" b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Web-</a:t>
            </a:r>
            <a:r>
              <a:rPr lang="ru-RU" sz="3600" b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браузеры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A5399C1-0641-47F2-88CB-FDE798242D6B}"/>
              </a:ext>
            </a:extLst>
          </p:cNvPr>
          <p:cNvSpPr/>
          <p:nvPr/>
        </p:nvSpPr>
        <p:spPr>
          <a:xfrm>
            <a:off x="2124075" y="3679825"/>
            <a:ext cx="473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0" dirty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anose="020B0604020202020204" pitchFamily="34" charset="0"/>
              </a:rPr>
              <a:t>www.fincontrol8.ru</a:t>
            </a:r>
            <a:endParaRPr lang="ru-RU" sz="4000" b="0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9399" name="Рисунок 5">
            <a:extLst>
              <a:ext uri="{FF2B5EF4-FFF2-40B4-BE49-F238E27FC236}">
                <a16:creationId xmlns:a16="http://schemas.microsoft.com/office/drawing/2014/main" id="{F7EF99F0-6DAB-47C8-B8FF-C3BF5B32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756275"/>
            <a:ext cx="1819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Рисунок 6">
            <a:extLst>
              <a:ext uri="{FF2B5EF4-FFF2-40B4-BE49-F238E27FC236}">
                <a16:creationId xmlns:a16="http://schemas.microsoft.com/office/drawing/2014/main" id="{5EA08FA7-0AEC-43DB-8BD2-C804BB414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5756275"/>
            <a:ext cx="1819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Рисунок 12">
            <a:extLst>
              <a:ext uri="{FF2B5EF4-FFF2-40B4-BE49-F238E27FC236}">
                <a16:creationId xmlns:a16="http://schemas.microsoft.com/office/drawing/2014/main" id="{504FB875-9E25-4875-B175-CCA3E363F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756275"/>
            <a:ext cx="18192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Нижний колонтитул 3">
            <a:extLst>
              <a:ext uri="{FF2B5EF4-FFF2-40B4-BE49-F238E27FC236}">
                <a16:creationId xmlns:a16="http://schemas.microsoft.com/office/drawing/2014/main" id="{80FA1CC2-D816-4A55-B749-78DA53DCCFD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F3D365DA-03C1-4B29-BBD9-D363D638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8195" name="Rectangle 11">
            <a:extLst>
              <a:ext uri="{FF2B5EF4-FFF2-40B4-BE49-F238E27FC236}">
                <a16:creationId xmlns:a16="http://schemas.microsoft.com/office/drawing/2014/main" id="{F1B8FC76-0D61-4C58-A036-54DB5DBC02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7416800" cy="1081087"/>
          </a:xfrm>
        </p:spPr>
        <p:txBody>
          <a:bodyPr/>
          <a:lstStyle/>
          <a:p>
            <a:pPr algn="ctr" eaLnBrk="1" hangingPunct="1"/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 программы «1С-Финконтроль 8»</a:t>
            </a:r>
          </a:p>
        </p:txBody>
      </p:sp>
      <p:grpSp>
        <p:nvGrpSpPr>
          <p:cNvPr id="8196" name="Группа 4">
            <a:extLst>
              <a:ext uri="{FF2B5EF4-FFF2-40B4-BE49-F238E27FC236}">
                <a16:creationId xmlns:a16="http://schemas.microsoft.com/office/drawing/2014/main" id="{D244B5CB-0AEC-4F6C-A65F-B48C67B2894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68413"/>
            <a:ext cx="8439150" cy="1368425"/>
            <a:chOff x="-6303" y="-87031"/>
            <a:chExt cx="7856812" cy="1077759"/>
          </a:xfrm>
        </p:grpSpPr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CE3B7E8E-E8C3-43DB-89A4-36DE6011141D}"/>
                </a:ext>
              </a:extLst>
            </p:cNvPr>
            <p:cNvSpPr/>
            <p:nvPr/>
          </p:nvSpPr>
          <p:spPr>
            <a:xfrm>
              <a:off x="6999" y="-761"/>
              <a:ext cx="7843510" cy="896466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>
              <a:extLst>
                <a:ext uri="{FF2B5EF4-FFF2-40B4-BE49-F238E27FC236}">
                  <a16:creationId xmlns:a16="http://schemas.microsoft.com/office/drawing/2014/main" id="{D4F874B9-91BD-4E32-A93B-A9C1744392BA}"/>
                </a:ext>
              </a:extLst>
            </p:cNvPr>
            <p:cNvSpPr/>
            <p:nvPr/>
          </p:nvSpPr>
          <p:spPr>
            <a:xfrm>
              <a:off x="-6303" y="-87031"/>
              <a:ext cx="7790304" cy="107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400050" indent="-1714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Функциональные блоки,</a:t>
              </a:r>
              <a:r>
                <a:rPr lang="en-US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представленные в </a:t>
              </a:r>
              <a:br>
                <a:rPr lang="en-US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программе «</a:t>
              </a:r>
              <a:r>
                <a:rPr lang="en-US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1C-</a:t>
              </a:r>
              <a:r>
                <a:rPr lang="ru-RU" altLang="ru-RU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Финконтроль</a:t>
              </a: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 8»</a:t>
              </a:r>
            </a:p>
          </p:txBody>
        </p:sp>
      </p:grpSp>
      <p:grpSp>
        <p:nvGrpSpPr>
          <p:cNvPr id="8197" name="Группа 4">
            <a:extLst>
              <a:ext uri="{FF2B5EF4-FFF2-40B4-BE49-F238E27FC236}">
                <a16:creationId xmlns:a16="http://schemas.microsoft.com/office/drawing/2014/main" id="{BDD4CCB0-E0F1-47E5-85B0-C5B89B1EE74B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860800"/>
            <a:ext cx="2305050" cy="2327275"/>
            <a:chOff x="-6303" y="-87031"/>
            <a:chExt cx="7856812" cy="1077759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EB07F210-1CAA-43D8-A68D-CA45CDFB4675}"/>
                </a:ext>
              </a:extLst>
            </p:cNvPr>
            <p:cNvSpPr/>
            <p:nvPr/>
          </p:nvSpPr>
          <p:spPr>
            <a:xfrm>
              <a:off x="4519" y="-281"/>
              <a:ext cx="7845990" cy="895437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>
              <a:extLst>
                <a:ext uri="{FF2B5EF4-FFF2-40B4-BE49-F238E27FC236}">
                  <a16:creationId xmlns:a16="http://schemas.microsoft.com/office/drawing/2014/main" id="{9F5DC438-0FE5-4B76-89AD-5EC933CFB69B}"/>
                </a:ext>
              </a:extLst>
            </p:cNvPr>
            <p:cNvSpPr/>
            <p:nvPr/>
          </p:nvSpPr>
          <p:spPr>
            <a:xfrm>
              <a:off x="-6303" y="-87031"/>
              <a:ext cx="7791880" cy="107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400050" indent="-1714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Блок проведения проверок правильности ведения учета</a:t>
              </a:r>
            </a:p>
          </p:txBody>
        </p:sp>
      </p:grpSp>
      <p:grpSp>
        <p:nvGrpSpPr>
          <p:cNvPr id="8198" name="Группа 4">
            <a:extLst>
              <a:ext uri="{FF2B5EF4-FFF2-40B4-BE49-F238E27FC236}">
                <a16:creationId xmlns:a16="http://schemas.microsoft.com/office/drawing/2014/main" id="{A1B96697-5A18-499D-A2FE-FB2BD9CEFD2A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3860800"/>
            <a:ext cx="2305050" cy="2327275"/>
            <a:chOff x="-6303" y="-87031"/>
            <a:chExt cx="7856812" cy="1077759"/>
          </a:xfrm>
        </p:grpSpPr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F03AF4BD-928C-4CBF-88A2-1E8526B96FC1}"/>
                </a:ext>
              </a:extLst>
            </p:cNvPr>
            <p:cNvSpPr/>
            <p:nvPr/>
          </p:nvSpPr>
          <p:spPr>
            <a:xfrm>
              <a:off x="4519" y="-281"/>
              <a:ext cx="7845990" cy="895437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>
              <a:extLst>
                <a:ext uri="{FF2B5EF4-FFF2-40B4-BE49-F238E27FC236}">
                  <a16:creationId xmlns:a16="http://schemas.microsoft.com/office/drawing/2014/main" id="{8382F19C-8D8A-45F7-B151-7D3DF14928C9}"/>
                </a:ext>
              </a:extLst>
            </p:cNvPr>
            <p:cNvSpPr/>
            <p:nvPr/>
          </p:nvSpPr>
          <p:spPr>
            <a:xfrm>
              <a:off x="-6303" y="-87031"/>
              <a:ext cx="7791880" cy="107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400050" indent="-1714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Блок внутреннего финансового контроля</a:t>
              </a:r>
            </a:p>
          </p:txBody>
        </p:sp>
      </p:grpSp>
      <p:grpSp>
        <p:nvGrpSpPr>
          <p:cNvPr id="8199" name="Группа 4">
            <a:extLst>
              <a:ext uri="{FF2B5EF4-FFF2-40B4-BE49-F238E27FC236}">
                <a16:creationId xmlns:a16="http://schemas.microsoft.com/office/drawing/2014/main" id="{DBA0DC6E-14DB-4229-9575-0F65D79AEC88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3860800"/>
            <a:ext cx="2305050" cy="2327275"/>
            <a:chOff x="-6303" y="-87031"/>
            <a:chExt cx="7856812" cy="1077759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0632E110-D2EF-4A8C-8ABF-86D46EBFA547}"/>
                </a:ext>
              </a:extLst>
            </p:cNvPr>
            <p:cNvSpPr/>
            <p:nvPr/>
          </p:nvSpPr>
          <p:spPr>
            <a:xfrm>
              <a:off x="4519" y="-281"/>
              <a:ext cx="7845990" cy="895437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>
              <a:extLst>
                <a:ext uri="{FF2B5EF4-FFF2-40B4-BE49-F238E27FC236}">
                  <a16:creationId xmlns:a16="http://schemas.microsoft.com/office/drawing/2014/main" id="{430BF14E-CEFA-453E-AC8D-91F82A7D7F25}"/>
                </a:ext>
              </a:extLst>
            </p:cNvPr>
            <p:cNvSpPr/>
            <p:nvPr/>
          </p:nvSpPr>
          <p:spPr>
            <a:xfrm>
              <a:off x="-6303" y="-87031"/>
              <a:ext cx="7791880" cy="1077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400050" indent="-1714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ru-RU" altLang="ru-RU" sz="1900" dirty="0">
                  <a:latin typeface="Arial" panose="020B0604020202020204" pitchFamily="34" charset="0"/>
                  <a:cs typeface="Arial" panose="020B0604020202020204" pitchFamily="34" charset="0"/>
                </a:rPr>
                <a:t>Блок мониторинга</a:t>
              </a:r>
            </a:p>
          </p:txBody>
        </p:sp>
      </p:grpSp>
      <p:sp>
        <p:nvSpPr>
          <p:cNvPr id="7" name="Штриховая стрелка вправо 6">
            <a:extLst>
              <a:ext uri="{FF2B5EF4-FFF2-40B4-BE49-F238E27FC236}">
                <a16:creationId xmlns:a16="http://schemas.microsoft.com/office/drawing/2014/main" id="{EE0E1F09-64A3-4F7D-A35D-0738ED27A045}"/>
              </a:ext>
            </a:extLst>
          </p:cNvPr>
          <p:cNvSpPr/>
          <p:nvPr/>
        </p:nvSpPr>
        <p:spPr>
          <a:xfrm rot="5400000">
            <a:off x="3939381" y="2907507"/>
            <a:ext cx="1227137" cy="825500"/>
          </a:xfrm>
          <a:prstGeom prst="stripedRightArrow">
            <a:avLst>
              <a:gd name="adj1" fmla="val 50000"/>
              <a:gd name="adj2" fmla="val 507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6" name="Штриховая стрелка вправо 35">
            <a:extLst>
              <a:ext uri="{FF2B5EF4-FFF2-40B4-BE49-F238E27FC236}">
                <a16:creationId xmlns:a16="http://schemas.microsoft.com/office/drawing/2014/main" id="{FFEE05C2-3E10-4DB7-8E27-933FB9D99A05}"/>
              </a:ext>
            </a:extLst>
          </p:cNvPr>
          <p:cNvSpPr/>
          <p:nvPr/>
        </p:nvSpPr>
        <p:spPr>
          <a:xfrm rot="5400000">
            <a:off x="1131094" y="2909094"/>
            <a:ext cx="1227138" cy="825500"/>
          </a:xfrm>
          <a:prstGeom prst="stripedRightArrow">
            <a:avLst>
              <a:gd name="adj1" fmla="val 50000"/>
              <a:gd name="adj2" fmla="val 507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7" name="Штриховая стрелка вправо 36">
            <a:extLst>
              <a:ext uri="{FF2B5EF4-FFF2-40B4-BE49-F238E27FC236}">
                <a16:creationId xmlns:a16="http://schemas.microsoft.com/office/drawing/2014/main" id="{B9FB7F0B-24BF-4060-8B04-BEF8AE32C676}"/>
              </a:ext>
            </a:extLst>
          </p:cNvPr>
          <p:cNvSpPr/>
          <p:nvPr/>
        </p:nvSpPr>
        <p:spPr>
          <a:xfrm rot="5400000">
            <a:off x="6768306" y="2901157"/>
            <a:ext cx="1227137" cy="825500"/>
          </a:xfrm>
          <a:prstGeom prst="stripedRightArrow">
            <a:avLst>
              <a:gd name="adj1" fmla="val 50000"/>
              <a:gd name="adj2" fmla="val 507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8203" name="Нижний колонтитул 3">
            <a:extLst>
              <a:ext uri="{FF2B5EF4-FFF2-40B4-BE49-F238E27FC236}">
                <a16:creationId xmlns:a16="http://schemas.microsoft.com/office/drawing/2014/main" id="{4745B726-6456-4574-BAEB-3287238DA9B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4AE424D-9A29-447F-959E-B3B354C80F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60350"/>
            <a:ext cx="6983413" cy="674688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сайте и запуск программы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AFED66-0D39-4D3D-959D-539CD10F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092804F0-AB3B-4505-A74C-1ECE5AF1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28">
            <a:extLst>
              <a:ext uri="{FF2B5EF4-FFF2-40B4-BE49-F238E27FC236}">
                <a16:creationId xmlns:a16="http://schemas.microsoft.com/office/drawing/2014/main" id="{C1D0EA8E-50AC-4F5E-B8A8-BA34D10E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89125"/>
            <a:ext cx="7559675" cy="434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Рисунок 10">
            <a:extLst>
              <a:ext uri="{FF2B5EF4-FFF2-40B4-BE49-F238E27FC236}">
                <a16:creationId xmlns:a16="http://schemas.microsoft.com/office/drawing/2014/main" id="{6A619F88-18E9-4F88-B207-075D1185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324008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Line 11">
            <a:extLst>
              <a:ext uri="{FF2B5EF4-FFF2-40B4-BE49-F238E27FC236}">
                <a16:creationId xmlns:a16="http://schemas.microsoft.com/office/drawing/2014/main" id="{61422F2F-2FC2-48A7-B844-3DD755B12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149725"/>
            <a:ext cx="25193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+mj-lt"/>
            </a:endParaRPr>
          </a:p>
        </p:txBody>
      </p:sp>
      <p:sp>
        <p:nvSpPr>
          <p:cNvPr id="9224" name="AutoShape 10">
            <a:extLst>
              <a:ext uri="{FF2B5EF4-FFF2-40B4-BE49-F238E27FC236}">
                <a16:creationId xmlns:a16="http://schemas.microsoft.com/office/drawing/2014/main" id="{9A7952E1-F2D4-4F4C-BDDB-0A30B73BF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1944687" cy="10810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6680" tIns="106680" rIns="106680" bIns="106680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pSp>
        <p:nvGrpSpPr>
          <p:cNvPr id="9225" name="Группа 8">
            <a:extLst>
              <a:ext uri="{FF2B5EF4-FFF2-40B4-BE49-F238E27FC236}">
                <a16:creationId xmlns:a16="http://schemas.microsoft.com/office/drawing/2014/main" id="{3615C8F6-B3DE-4CD0-AA09-A8D9DE3392B6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052513"/>
            <a:ext cx="7561263" cy="722312"/>
            <a:chOff x="3837" y="0"/>
            <a:chExt cx="7850505" cy="1225518"/>
          </a:xfrm>
        </p:grpSpPr>
        <p:sp>
          <p:nvSpPr>
            <p:cNvPr id="14" name="Скругленный прямоугольник 14">
              <a:extLst>
                <a:ext uri="{FF2B5EF4-FFF2-40B4-BE49-F238E27FC236}">
                  <a16:creationId xmlns:a16="http://schemas.microsoft.com/office/drawing/2014/main" id="{ACF6FDCF-2AA3-4A8D-9240-885454A63B2B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Скругленный прямоугольник 4">
              <a:extLst>
                <a:ext uri="{FF2B5EF4-FFF2-40B4-BE49-F238E27FC236}">
                  <a16:creationId xmlns:a16="http://schemas.microsoft.com/office/drawing/2014/main" id="{A897F4D4-B641-459C-A58B-2448FEA8CCBF}"/>
                </a:ext>
              </a:extLst>
            </p:cNvPr>
            <p:cNvSpPr/>
            <p:nvPr/>
          </p:nvSpPr>
          <p:spPr>
            <a:xfrm>
              <a:off x="41747" y="35014"/>
              <a:ext cx="7774686" cy="1155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 eaLnBrk="0" hangingPunct="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  <a:defRPr/>
              </a:pP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1. Авторизация на сайте </a:t>
              </a:r>
              <a:r>
                <a:rPr lang="en-US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fincontrol8.ru (</a:t>
              </a: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или финконтроль8</a:t>
              </a:r>
              <a:r>
                <a:rPr lang="en-US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ru-RU" altLang="ru-RU" sz="16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рф</a:t>
              </a: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altLang="ru-RU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26" name="Нижний колонтитул 3">
            <a:extLst>
              <a:ext uri="{FF2B5EF4-FFF2-40B4-BE49-F238E27FC236}">
                <a16:creationId xmlns:a16="http://schemas.microsoft.com/office/drawing/2014/main" id="{F45C8E17-40BD-4790-8B62-0720500A83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5059F06-D452-4364-A44D-91AEE362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4C61ABE-3662-4D1E-A0B1-D54A5094E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13">
            <a:extLst>
              <a:ext uri="{FF2B5EF4-FFF2-40B4-BE49-F238E27FC236}">
                <a16:creationId xmlns:a16="http://schemas.microsoft.com/office/drawing/2014/main" id="{95A55F14-5423-46F8-9418-BE78BE41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81525"/>
            <a:ext cx="78470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– работа с информационной базой клиента</a:t>
            </a:r>
            <a:endParaRPr lang="en-US" altLang="ru-RU" sz="1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– подключение информационных баз подведомственных учреждений и блока</a:t>
            </a:r>
            <a:r>
              <a:rPr lang="en-US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endParaRPr lang="en-US" altLang="ru-RU" sz="1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Запросы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– отражение выполнения текущих запросов</a:t>
            </a:r>
            <a:endParaRPr lang="en-US" altLang="ru-RU" sz="1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Настройки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– основные реквизиты учреждения</a:t>
            </a:r>
            <a:endParaRPr lang="en-US" altLang="ru-RU" sz="1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Опции</a:t>
            </a:r>
            <a:r>
              <a:rPr lang="ru-RU" altLang="ru-RU" sz="1400" b="0">
                <a:latin typeface="Arial" panose="020B0604020202020204" pitchFamily="34" charset="0"/>
                <a:cs typeface="Arial" panose="020B0604020202020204" pitchFamily="34" charset="0"/>
              </a:rPr>
              <a:t> – информация по доступным опциям программы «1С-Финконтроль 8»</a:t>
            </a:r>
          </a:p>
        </p:txBody>
      </p:sp>
      <p:sp>
        <p:nvSpPr>
          <p:cNvPr id="11269" name="Заголовок 1">
            <a:extLst>
              <a:ext uri="{FF2B5EF4-FFF2-40B4-BE49-F238E27FC236}">
                <a16:creationId xmlns:a16="http://schemas.microsoft.com/office/drawing/2014/main" id="{8353BFD5-21E2-47F0-8DD7-D6C44B6B11D2}"/>
              </a:ext>
            </a:extLst>
          </p:cNvPr>
          <p:cNvSpPr>
            <a:spLocks/>
          </p:cNvSpPr>
          <p:nvPr/>
        </p:nvSpPr>
        <p:spPr bwMode="auto">
          <a:xfrm>
            <a:off x="1763713" y="260350"/>
            <a:ext cx="69135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сайте и запуск программы</a:t>
            </a: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B207BB85-D9F2-4524-8313-C0A27CE6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5976938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AutoShape 14">
            <a:extLst>
              <a:ext uri="{FF2B5EF4-FFF2-40B4-BE49-F238E27FC236}">
                <a16:creationId xmlns:a16="http://schemas.microsoft.com/office/drawing/2014/main" id="{DF70C57A-29C2-4F05-B4C7-05136194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636838"/>
            <a:ext cx="4032250" cy="647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272" name="Группа 8">
            <a:extLst>
              <a:ext uri="{FF2B5EF4-FFF2-40B4-BE49-F238E27FC236}">
                <a16:creationId xmlns:a16="http://schemas.microsoft.com/office/drawing/2014/main" id="{951F4FF3-D480-41ED-AC69-2D08B8544C82}"/>
              </a:ext>
            </a:extLst>
          </p:cNvPr>
          <p:cNvGrpSpPr>
            <a:grpSpLocks/>
          </p:cNvGrpSpPr>
          <p:nvPr/>
        </p:nvGrpSpPr>
        <p:grpSpPr bwMode="auto">
          <a:xfrm>
            <a:off x="1331913" y="981075"/>
            <a:ext cx="6048375" cy="722313"/>
            <a:chOff x="3837" y="0"/>
            <a:chExt cx="7850505" cy="1225518"/>
          </a:xfrm>
        </p:grpSpPr>
        <p:sp>
          <p:nvSpPr>
            <p:cNvPr id="14" name="Скругленный прямоугольник 14">
              <a:extLst>
                <a:ext uri="{FF2B5EF4-FFF2-40B4-BE49-F238E27FC236}">
                  <a16:creationId xmlns:a16="http://schemas.microsoft.com/office/drawing/2014/main" id="{888C14C2-D104-4A47-8367-224CB86C6F53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Скругленный прямоугольник 4">
              <a:extLst>
                <a:ext uri="{FF2B5EF4-FFF2-40B4-BE49-F238E27FC236}">
                  <a16:creationId xmlns:a16="http://schemas.microsoft.com/office/drawing/2014/main" id="{C1F0FB94-1C91-4CAD-9116-620C129D6B5D}"/>
                </a:ext>
              </a:extLst>
            </p:cNvPr>
            <p:cNvSpPr/>
            <p:nvPr/>
          </p:nvSpPr>
          <p:spPr>
            <a:xfrm>
              <a:off x="40926" y="35016"/>
              <a:ext cx="7776327" cy="11554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  <a:defRPr/>
              </a:pP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2. Структура личного кабинета</a:t>
              </a:r>
              <a:endParaRPr lang="en-US" altLang="ru-RU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73" name="Нижний колонтитул 3">
            <a:extLst>
              <a:ext uri="{FF2B5EF4-FFF2-40B4-BE49-F238E27FC236}">
                <a16:creationId xmlns:a16="http://schemas.microsoft.com/office/drawing/2014/main" id="{71105EEB-1494-46EC-B320-FA6C1141D68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2F88509F-31F1-48BF-BFBA-1D120700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A1000596-5C16-4AFB-A2CC-54C2DA2F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Заголовок 1">
            <a:extLst>
              <a:ext uri="{FF2B5EF4-FFF2-40B4-BE49-F238E27FC236}">
                <a16:creationId xmlns:a16="http://schemas.microsoft.com/office/drawing/2014/main" id="{95CA2221-CCE8-4E29-8527-6BF0C0E0C5E1}"/>
              </a:ext>
            </a:extLst>
          </p:cNvPr>
          <p:cNvSpPr>
            <a:spLocks/>
          </p:cNvSpPr>
          <p:nvPr/>
        </p:nvSpPr>
        <p:spPr bwMode="auto">
          <a:xfrm>
            <a:off x="1547813" y="188913"/>
            <a:ext cx="73199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сайте и запуск программы</a:t>
            </a:r>
          </a:p>
        </p:txBody>
      </p:sp>
      <p:pic>
        <p:nvPicPr>
          <p:cNvPr id="13317" name="Picture 7">
            <a:extLst>
              <a:ext uri="{FF2B5EF4-FFF2-40B4-BE49-F238E27FC236}">
                <a16:creationId xmlns:a16="http://schemas.microsoft.com/office/drawing/2014/main" id="{B7024FC4-F795-4059-8FB3-A81EF839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6264275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14">
            <a:extLst>
              <a:ext uri="{FF2B5EF4-FFF2-40B4-BE49-F238E27FC236}">
                <a16:creationId xmlns:a16="http://schemas.microsoft.com/office/drawing/2014/main" id="{668A0CE9-5A61-47DB-8E9A-0F5ADCB2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300663"/>
            <a:ext cx="3959225" cy="936625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A2F6A3FC-1F11-4EA6-BD6F-F7F5C1E92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81075"/>
            <a:ext cx="7834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00" b="0">
                <a:latin typeface="Arial" panose="020B0604020202020204" pitchFamily="34" charset="0"/>
                <a:cs typeface="Arial" panose="020B0604020202020204" pitchFamily="34" charset="0"/>
              </a:rPr>
              <a:t>Пользователю предоставляется тестовый бесплатный доступ для ознакомления с программой «1С: Финконтроль 8» в полнофункциональном режиме.</a:t>
            </a:r>
          </a:p>
        </p:txBody>
      </p:sp>
      <p:grpSp>
        <p:nvGrpSpPr>
          <p:cNvPr id="13320" name="Группа 8">
            <a:extLst>
              <a:ext uri="{FF2B5EF4-FFF2-40B4-BE49-F238E27FC236}">
                <a16:creationId xmlns:a16="http://schemas.microsoft.com/office/drawing/2014/main" id="{A731FE64-3974-41CF-9242-567172D91069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844675"/>
            <a:ext cx="6264275" cy="828675"/>
            <a:chOff x="3837" y="0"/>
            <a:chExt cx="7850505" cy="1225518"/>
          </a:xfrm>
        </p:grpSpPr>
        <p:sp>
          <p:nvSpPr>
            <p:cNvPr id="57" name="Скругленный прямоугольник 14">
              <a:extLst>
                <a:ext uri="{FF2B5EF4-FFF2-40B4-BE49-F238E27FC236}">
                  <a16:creationId xmlns:a16="http://schemas.microsoft.com/office/drawing/2014/main" id="{85A73F90-3B7E-4465-BA41-6438AC340761}"/>
                </a:ext>
              </a:extLst>
            </p:cNvPr>
            <p:cNvSpPr/>
            <p:nvPr/>
          </p:nvSpPr>
          <p:spPr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>
              <a:extLst>
                <a:ext uri="{FF2B5EF4-FFF2-40B4-BE49-F238E27FC236}">
                  <a16:creationId xmlns:a16="http://schemas.microsoft.com/office/drawing/2014/main" id="{35878969-6BE4-4532-ACE4-A7C2F91130AB}"/>
                </a:ext>
              </a:extLst>
            </p:cNvPr>
            <p:cNvSpPr/>
            <p:nvPr/>
          </p:nvSpPr>
          <p:spPr>
            <a:xfrm>
              <a:off x="41638" y="35217"/>
              <a:ext cx="7774905" cy="1155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  <a:defRPr/>
              </a:pPr>
              <a:r>
                <a:rPr lang="ru-RU" altLang="ru-RU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3. Запуск программы.</a:t>
              </a:r>
              <a:endParaRPr lang="en-US" altLang="ru-RU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21" name="Нижний колонтитул 3">
            <a:extLst>
              <a:ext uri="{FF2B5EF4-FFF2-40B4-BE49-F238E27FC236}">
                <a16:creationId xmlns:a16="http://schemas.microsoft.com/office/drawing/2014/main" id="{FF304985-B35F-44B8-8C97-8AE3160AEC7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5" name="Group 35">
            <a:extLst>
              <a:ext uri="{FF2B5EF4-FFF2-40B4-BE49-F238E27FC236}">
                <a16:creationId xmlns:a16="http://schemas.microsoft.com/office/drawing/2014/main" id="{78A869C4-B3CA-429B-9F3A-FEBB35E1DB06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412875"/>
          <a:ext cx="7848600" cy="5057775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466015125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313789895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761765243"/>
                    </a:ext>
                  </a:extLst>
                </a:gridCol>
              </a:tblGrid>
              <a:tr h="575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проверки программы «1С-Финконтроль 8»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функции в технологическом анализе бух. учета программы «1С: БГУ8»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Отличительные особенности проверки программы «1С-Финконтроль 8» по сравнению с функцией технологического анализа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2122"/>
                  </a:ext>
                </a:extLst>
              </a:tr>
              <a:tr h="428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 Проверка соответствия кассовых и начисленных расходов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Проверка соответствия кассовых и начисленных расходов в разрезе КБК и КОСГУ с учётом допустимых отклонений.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93088"/>
                  </a:ext>
                </a:extLst>
              </a:tr>
              <a:tr h="1325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 Проверка операций с наличными денежными средствами в кассе организации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программе «1С-Финконтроль 8» осуществляется сплошная проверка операций с наличными денежными средствами (счета 21003, 20134) за каждый день проверяемого периода в разрезе КБК и КОСГУ (для БУ и АУ – по КФО 4, 5, 6 и 7). При обнаружении отрицательного остатка автоматически определяется документ, в результате проведения которого произошла ошибка. Перед проведением проверки осуществляется предварительный контроль проверяемых данных для исключения ошибок ввода данных (реквизитов документа).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468915"/>
                  </a:ext>
                </a:extLst>
              </a:tr>
              <a:tr h="761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 Проверка операций с денежными средствами на банковских счетах и счетах в органах казначейства (для бюджетных и автономных учреждений)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ежедневного движения и остатков денежных средств на банковских счетах и счетах в органе казначейства, отраженных на счетах бухгалтерского учета 20111, 20121, 20123 и 20127 в разрезе лицевых счетов и КФО.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71127"/>
                  </a:ext>
                </a:extLst>
              </a:tr>
              <a:tr h="9142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 Проверка количественных и суммовых остатков нефинансовых активов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Есть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Осуществляется проверка только в разрезе объектов нефинансовых активов (без учета аналитики по МОЛ). Таким образом, выделяются только те ошибки, которые приводят искажениям в показателях форм бюджетной отчетности. Проверка, в том числе, определяет объекты основных средств, по которым сумма начисленной амортизации больше балансовой стоимости основного средства.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258278"/>
                  </a:ext>
                </a:extLst>
              </a:tr>
              <a:tr h="1051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 Проверка корректности отражения особо ценного имущества (для бюджетных учреждений по КФО 4)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Нет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нализируются остатки по счетам 10130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10230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10530. В результирующие данные на начало и конец периода включаются те объекты НФА, которые в соответствии с заданным суммовым критерием должны попасть в группы учета особо ценного имущества. Также анализируется сумма на счете 21006 «Расчеты с учредителем» – она должна равняться сумме остатков по счетам учета особо ценного имущества.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52364"/>
                  </a:ext>
                </a:extLst>
              </a:tr>
            </a:tbl>
          </a:graphicData>
        </a:graphic>
      </p:graphicFrame>
      <p:sp>
        <p:nvSpPr>
          <p:cNvPr id="15392" name="Rectangle 2">
            <a:extLst>
              <a:ext uri="{FF2B5EF4-FFF2-40B4-BE49-F238E27FC236}">
                <a16:creationId xmlns:a16="http://schemas.microsoft.com/office/drawing/2014/main" id="{EF5EB0A8-BF7B-4242-962E-A5EB04B0D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1438"/>
            <a:ext cx="71278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проверок, проводимые с помощью программы «1С-Финконтроль 8»</a:t>
            </a:r>
          </a:p>
        </p:txBody>
      </p:sp>
      <p:sp>
        <p:nvSpPr>
          <p:cNvPr id="15393" name="Нижний колонтитул 3">
            <a:extLst>
              <a:ext uri="{FF2B5EF4-FFF2-40B4-BE49-F238E27FC236}">
                <a16:creationId xmlns:a16="http://schemas.microsoft.com/office/drawing/2014/main" id="{4DAE67B9-BA7A-4A5B-BF7B-E4EFEE29FBC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5" name="Group 47">
            <a:extLst>
              <a:ext uri="{FF2B5EF4-FFF2-40B4-BE49-F238E27FC236}">
                <a16:creationId xmlns:a16="http://schemas.microsoft.com/office/drawing/2014/main" id="{07CA9BD2-68BC-4EC5-8992-BBEAC1881253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412875"/>
          <a:ext cx="7848600" cy="5149850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1240569666"/>
                    </a:ext>
                  </a:extLst>
                </a:gridCol>
                <a:gridCol w="2015802">
                  <a:extLst>
                    <a:ext uri="{9D8B030D-6E8A-4147-A177-3AD203B41FA5}">
                      <a16:colId xmlns:a16="http://schemas.microsoft.com/office/drawing/2014/main" val="551515504"/>
                    </a:ext>
                  </a:extLst>
                </a:gridCol>
                <a:gridCol w="3600773">
                  <a:extLst>
                    <a:ext uri="{9D8B030D-6E8A-4147-A177-3AD203B41FA5}">
                      <a16:colId xmlns:a16="http://schemas.microsoft.com/office/drawing/2014/main" val="4237503370"/>
                    </a:ext>
                  </a:extLst>
                </a:gridCol>
              </a:tblGrid>
              <a:tr h="576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Функция проверки программы «1С-Финконтроль 8»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функции в технологическом анализе бух. учета программы «1С: БГУ8»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Отличительные особенности проверки программы «1С-Финконтроль 8» по сравнению с функцией технологического анализа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951208"/>
                  </a:ext>
                </a:extLst>
              </a:tr>
              <a:tr h="640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Проверка правильности применения субсчетов счетов расчетов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Есть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корректности использования КОСГУ (КЭК) у корреспондирующих счетов к субсчетам счетов расчетов (205, 206, 208, 302) с учётом даты отражения хозяйственной операции в бюджетном учёте.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389557"/>
                  </a:ext>
                </a:extLst>
              </a:tr>
              <a:tr h="398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Анализ соответствия КВР/КДБ и КОСГУ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корректности применения на счетах 401.20 и 401.10 кода вида расходов/аналитической группы доходов и КОСГУ.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4598"/>
                  </a:ext>
                </a:extLst>
              </a:tr>
              <a:tr h="365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Анализ соответствия КОСГУ типу контрагента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корректности применения КОСГУ на счетах 205, 206, 208, 302, 303, 210.03 с учетом типа контрагента.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2731"/>
                  </a:ext>
                </a:extLst>
              </a:tr>
              <a:tr h="13029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Проверка правильности и достоверности заполнения форм бюджетной отчетности (соответствие показателей форм отчетности данным журналов операций)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позволяет определить, какие показатели форм бюджетной отчетности не соответствуют данным журналов операций (с точностью до строки/графы отчета).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Анализируются следующие формы: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казенные учреждения (0503130 и 0503130 справка, 0503121, 0503127);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бюджетные и автономные учреждения (0503730 и 0503730 справка, 0503721, 0503737).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0302"/>
                  </a:ext>
                </a:extLst>
              </a:tr>
              <a:tr h="12267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Проверка правильности ведения обязательств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программе «1С-Финконтроль 8» проводится более углубленный анализ принятых бюджетных обязательств и денежных обязательств. Проверка осуществляется не только с показателями полученных лимитов бюджетных обязательств и произведенных кассовых расходов, но и с показателями кредиторской задолженности на конец проверяемого периода.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Так же в рамках этой проверки для казенных учреждений производится анализ формы 0503128.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01830"/>
                  </a:ext>
                </a:extLst>
              </a:tr>
              <a:tr h="6400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 Анализ остатков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Нет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00"/>
                        </a:buClr>
                        <a:defRPr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6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4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2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sz="1000">
                          <a:solidFill>
                            <a:schemeClr val="tx1"/>
                          </a:solidFill>
                          <a:latin typeface="Futura PT Dem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Проверка остатков на начало года по данным бухгалтерского учета с данными на конец года форм 0503130, 0503130 справка, 0503169, 00503168 (0503730, 0503730 справка, 0503768, 0503769) за прошлый отчетный период.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05875"/>
                  </a:ext>
                </a:extLst>
              </a:tr>
            </a:tbl>
          </a:graphicData>
        </a:graphic>
      </p:graphicFrame>
      <p:sp>
        <p:nvSpPr>
          <p:cNvPr id="17444" name="Rectangle 2">
            <a:extLst>
              <a:ext uri="{FF2B5EF4-FFF2-40B4-BE49-F238E27FC236}">
                <a16:creationId xmlns:a16="http://schemas.microsoft.com/office/drawing/2014/main" id="{16BFA8C2-E028-4560-A7AD-F8D91754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71438"/>
            <a:ext cx="71278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проверок, проводимые с помощью программы «1С-Финконтроль 8»</a:t>
            </a:r>
          </a:p>
        </p:txBody>
      </p:sp>
      <p:sp>
        <p:nvSpPr>
          <p:cNvPr id="17445" name="Нижний колонтитул 3">
            <a:extLst>
              <a:ext uri="{FF2B5EF4-FFF2-40B4-BE49-F238E27FC236}">
                <a16:creationId xmlns:a16="http://schemas.microsoft.com/office/drawing/2014/main" id="{15FEDDBF-139B-41A0-9FF8-3DB4D7DEC8C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7823</TotalTime>
  <Words>2691</Words>
  <Application>Microsoft Office PowerPoint</Application>
  <PresentationFormat>Экран (4:3)</PresentationFormat>
  <Paragraphs>261</Paragraphs>
  <Slides>36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Wingdings</vt:lpstr>
      <vt:lpstr>Arial</vt:lpstr>
      <vt:lpstr>Futura PT Demi</vt:lpstr>
      <vt:lpstr>Times New Roman</vt:lpstr>
      <vt:lpstr>Wingdings 2</vt:lpstr>
      <vt:lpstr>Calibri</vt:lpstr>
      <vt:lpstr>Оформление по умолчанию</vt:lpstr>
      <vt:lpstr>Специальное оформление</vt:lpstr>
      <vt:lpstr>Краткий обзор программы  «1С-Финконтроль 8»</vt:lpstr>
      <vt:lpstr>Потребности государственных учреждений в области внутреннего финансового контроля</vt:lpstr>
      <vt:lpstr>Задачи, решаемые в программе «1С-Финконтроль 8»</vt:lpstr>
      <vt:lpstr>Функционал программы «1С-Финконтроль 8»</vt:lpstr>
      <vt:lpstr>Авторизация на сайте и запуск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 внутреннего финансового контроля (подготовка)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работы с блоком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программы «1С-Финконтроль 8»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Torshin_A</dc:creator>
  <cp:lastModifiedBy>Антонов Алексей</cp:lastModifiedBy>
  <cp:revision>275</cp:revision>
  <dcterms:created xsi:type="dcterms:W3CDTF">2015-09-09T08:16:26Z</dcterms:created>
  <dcterms:modified xsi:type="dcterms:W3CDTF">2023-11-16T15:42:07Z</dcterms:modified>
</cp:coreProperties>
</file>